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256" r:id="rId5"/>
    <p:sldId id="263"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0000"/>
    <a:srgbClr val="00B8E7"/>
    <a:srgbClr val="006298"/>
    <a:srgbClr val="FF6300"/>
    <a:srgbClr val="E9255F"/>
    <a:srgbClr val="0098D4"/>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9" autoAdjust="0"/>
    <p:restoredTop sz="86400" autoAdjust="0"/>
  </p:normalViewPr>
  <p:slideViewPr>
    <p:cSldViewPr snapToGrid="0" snapToObjects="1">
      <p:cViewPr varScale="1">
        <p:scale>
          <a:sx n="63" d="100"/>
          <a:sy n="63" d="100"/>
        </p:scale>
        <p:origin x="174"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0228" y="1737343"/>
            <a:ext cx="10711543" cy="1462674"/>
          </a:xfrm>
        </p:spPr>
        <p:txBody>
          <a:bodyPr>
            <a:noAutofit/>
          </a:bodyPr>
          <a:lstStyle>
            <a:lvl1pPr marL="342900" indent="-342900" algn="l">
              <a:buFont typeface="Arial" panose="020B0604020202020204" pitchFamily="34" charset="0"/>
              <a:buChar char="•"/>
              <a:defRPr sz="2400" b="0" i="0" baseline="0">
                <a:solidFill>
                  <a:srgbClr val="000000"/>
                </a:solidFill>
                <a:latin typeface="Arial" charset="0"/>
                <a:ea typeface="Arial" charset="0"/>
                <a:cs typeface="Arial" charset="0"/>
              </a:defRPr>
            </a:lvl1pPr>
            <a:lvl2pPr marL="457200" indent="0">
              <a:buClr>
                <a:srgbClr val="000000"/>
              </a:buClr>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0" indent="0">
              <a:buClr>
                <a:srgbClr val="004A78"/>
              </a:buClr>
              <a:buFont typeface="Arial" charset="0"/>
              <a:buNone/>
              <a:defRPr sz="1800">
                <a:solidFill>
                  <a:srgbClr val="000000"/>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vel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marL="0" indent="0">
              <a:buClr>
                <a:srgbClr val="004A78"/>
              </a:buClr>
              <a:buFont typeface="Arial" panose="020B0604020202020204" pitchFamily="34" charset="0"/>
              <a:buNone/>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marL="457200" indent="0">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43080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3576855" y="3040083"/>
            <a:ext cx="5038290" cy="2838737"/>
          </a:xfrm>
        </p:spPr>
        <p:txBody>
          <a:bodyPr/>
          <a:lstStyle/>
          <a:p>
            <a:r>
              <a:rPr lang="en-US"/>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87688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1225542" y="3040083"/>
            <a:ext cx="5038290" cy="2838737"/>
          </a:xfrm>
        </p:spPr>
        <p:txBody>
          <a:bodyPr/>
          <a:lstStyle/>
          <a:p>
            <a:r>
              <a:rPr lang="en-US" dirty="0"/>
              <a:t>Click icon to add picture</a:t>
            </a:r>
          </a:p>
        </p:txBody>
      </p:sp>
      <p:sp>
        <p:nvSpPr>
          <p:cNvPr id="7" name="Picture Placeholder 5">
            <a:extLst>
              <a:ext uri="{FF2B5EF4-FFF2-40B4-BE49-F238E27FC236}">
                <a16:creationId xmlns:a16="http://schemas.microsoft.com/office/drawing/2014/main" id="{B3BB9E8C-2F97-4B96-B142-70C51BAB0629}"/>
              </a:ext>
            </a:extLst>
          </p:cNvPr>
          <p:cNvSpPr>
            <a:spLocks noGrp="1"/>
          </p:cNvSpPr>
          <p:nvPr>
            <p:ph type="pic" sz="quarter" idx="19"/>
          </p:nvPr>
        </p:nvSpPr>
        <p:spPr>
          <a:xfrm>
            <a:off x="6096000" y="3007955"/>
            <a:ext cx="5038290" cy="2838737"/>
          </a:xfrm>
        </p:spPr>
        <p:txBody>
          <a:bodyPr/>
          <a:lstStyle/>
          <a:p>
            <a:r>
              <a:rPr lang="en-US" dirty="0"/>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9795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38269" y="1346995"/>
            <a:ext cx="10711543" cy="582612"/>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1225542" y="3040083"/>
            <a:ext cx="5038290" cy="2838737"/>
          </a:xfrm>
        </p:spPr>
        <p:txBody>
          <a:bodyPr/>
          <a:lstStyle/>
          <a:p>
            <a:r>
              <a:rPr lang="en-US" dirty="0"/>
              <a:t>Click icon to add picture</a:t>
            </a:r>
          </a:p>
        </p:txBody>
      </p:sp>
      <p:sp>
        <p:nvSpPr>
          <p:cNvPr id="7" name="Picture Placeholder 5">
            <a:extLst>
              <a:ext uri="{FF2B5EF4-FFF2-40B4-BE49-F238E27FC236}">
                <a16:creationId xmlns:a16="http://schemas.microsoft.com/office/drawing/2014/main" id="{B3BB9E8C-2F97-4B96-B142-70C51BAB0629}"/>
              </a:ext>
            </a:extLst>
          </p:cNvPr>
          <p:cNvSpPr>
            <a:spLocks noGrp="1"/>
          </p:cNvSpPr>
          <p:nvPr>
            <p:ph type="pic" sz="quarter" idx="19"/>
          </p:nvPr>
        </p:nvSpPr>
        <p:spPr>
          <a:xfrm>
            <a:off x="6096000" y="3007955"/>
            <a:ext cx="5038290" cy="2838737"/>
          </a:xfrm>
        </p:spPr>
        <p:txBody>
          <a:bodyPr/>
          <a:lstStyle/>
          <a:p>
            <a:r>
              <a:rPr lang="en-US" dirty="0"/>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Text Placeholder 11">
            <a:extLst>
              <a:ext uri="{FF2B5EF4-FFF2-40B4-BE49-F238E27FC236}">
                <a16:creationId xmlns:a16="http://schemas.microsoft.com/office/drawing/2014/main" id="{86308D31-3408-4F70-A73B-F9E0926847FB}"/>
              </a:ext>
            </a:extLst>
          </p:cNvPr>
          <p:cNvSpPr>
            <a:spLocks noGrp="1"/>
          </p:cNvSpPr>
          <p:nvPr>
            <p:ph type="body" sz="quarter" idx="20" hasCustomPrompt="1"/>
          </p:nvPr>
        </p:nvSpPr>
        <p:spPr>
          <a:xfrm>
            <a:off x="738269" y="2215091"/>
            <a:ext cx="10711543" cy="582612"/>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Tree>
    <p:extLst>
      <p:ext uri="{BB962C8B-B14F-4D97-AF65-F5344CB8AC3E}">
        <p14:creationId xmlns:p14="http://schemas.microsoft.com/office/powerpoint/2010/main" val="1638523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336469"/>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1895522" y="3146961"/>
            <a:ext cx="8128000" cy="238694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534025"/>
            <a:ext cx="10707624" cy="47625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91670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20786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3895106"/>
            <a:ext cx="10711543" cy="1912424"/>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84649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1642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921331"/>
            <a:ext cx="10711543" cy="878773"/>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1895522" y="4108861"/>
            <a:ext cx="8128000" cy="2161309"/>
          </a:xfrm>
        </p:spPr>
        <p:txBody>
          <a:bodyPr/>
          <a:lstStyle/>
          <a:p>
            <a:r>
              <a:rPr lang="en-US"/>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90524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1642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921331"/>
            <a:ext cx="10711543" cy="878773"/>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1895522" y="4108861"/>
            <a:ext cx="2377440" cy="2161309"/>
          </a:xfrm>
        </p:spPr>
        <p:txBody>
          <a:bodyPr/>
          <a:lstStyle/>
          <a:p>
            <a:r>
              <a:rPr lang="en-US"/>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Table Placeholder 4">
            <a:extLst>
              <a:ext uri="{FF2B5EF4-FFF2-40B4-BE49-F238E27FC236}">
                <a16:creationId xmlns:a16="http://schemas.microsoft.com/office/drawing/2014/main" id="{132EC385-27E4-441D-BECF-ED3C243FDA62}"/>
              </a:ext>
            </a:extLst>
          </p:cNvPr>
          <p:cNvSpPr>
            <a:spLocks noGrp="1"/>
          </p:cNvSpPr>
          <p:nvPr>
            <p:ph type="tbl" sz="quarter" idx="20"/>
          </p:nvPr>
        </p:nvSpPr>
        <p:spPr>
          <a:xfrm>
            <a:off x="4481559" y="4108861"/>
            <a:ext cx="2377440" cy="2161309"/>
          </a:xfrm>
        </p:spPr>
        <p:txBody>
          <a:bodyPr/>
          <a:lstStyle/>
          <a:p>
            <a:r>
              <a:rPr lang="en-US"/>
              <a:t>Click icon to add table</a:t>
            </a:r>
          </a:p>
        </p:txBody>
      </p:sp>
      <p:sp>
        <p:nvSpPr>
          <p:cNvPr id="9" name="Table Placeholder 4">
            <a:extLst>
              <a:ext uri="{FF2B5EF4-FFF2-40B4-BE49-F238E27FC236}">
                <a16:creationId xmlns:a16="http://schemas.microsoft.com/office/drawing/2014/main" id="{6BA1E65D-05ED-4CE6-B35E-2921CACBEC68}"/>
              </a:ext>
            </a:extLst>
          </p:cNvPr>
          <p:cNvSpPr>
            <a:spLocks noGrp="1"/>
          </p:cNvSpPr>
          <p:nvPr>
            <p:ph type="tbl" sz="quarter" idx="21"/>
          </p:nvPr>
        </p:nvSpPr>
        <p:spPr>
          <a:xfrm>
            <a:off x="7082882" y="4108861"/>
            <a:ext cx="2377440" cy="2161309"/>
          </a:xfrm>
        </p:spPr>
        <p:txBody>
          <a:bodyPr/>
          <a:lstStyle/>
          <a:p>
            <a:r>
              <a:rPr lang="en-US"/>
              <a:t>Click icon to add table</a:t>
            </a:r>
          </a:p>
        </p:txBody>
      </p:sp>
    </p:spTree>
    <p:extLst>
      <p:ext uri="{BB962C8B-B14F-4D97-AF65-F5344CB8AC3E}">
        <p14:creationId xmlns:p14="http://schemas.microsoft.com/office/powerpoint/2010/main" val="3085698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1642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921331"/>
            <a:ext cx="10711543" cy="878773"/>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hasCustomPrompt="1"/>
          </p:nvPr>
        </p:nvSpPr>
        <p:spPr>
          <a:xfrm>
            <a:off x="821866" y="4108861"/>
            <a:ext cx="1371600" cy="640080"/>
          </a:xfrm>
        </p:spPr>
        <p:txBody>
          <a:bodyPr/>
          <a:lstStyle>
            <a:lvl1pPr>
              <a:defRPr/>
            </a:lvl1pPr>
          </a:lstStyle>
          <a:p>
            <a:r>
              <a:rPr lang="en-US" dirty="0"/>
              <a:t>Click icon to add table </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Table Placeholder 4">
            <a:extLst>
              <a:ext uri="{FF2B5EF4-FFF2-40B4-BE49-F238E27FC236}">
                <a16:creationId xmlns:a16="http://schemas.microsoft.com/office/drawing/2014/main" id="{132EC385-27E4-441D-BECF-ED3C243FDA62}"/>
              </a:ext>
            </a:extLst>
          </p:cNvPr>
          <p:cNvSpPr>
            <a:spLocks noGrp="1"/>
          </p:cNvSpPr>
          <p:nvPr>
            <p:ph type="tbl" sz="quarter" idx="20"/>
          </p:nvPr>
        </p:nvSpPr>
        <p:spPr>
          <a:xfrm>
            <a:off x="2538451" y="4108861"/>
            <a:ext cx="1371600" cy="640080"/>
          </a:xfrm>
        </p:spPr>
        <p:txBody>
          <a:bodyPr/>
          <a:lstStyle/>
          <a:p>
            <a:r>
              <a:rPr lang="en-US" dirty="0"/>
              <a:t>Click icon to add table</a:t>
            </a:r>
          </a:p>
        </p:txBody>
      </p:sp>
      <p:sp>
        <p:nvSpPr>
          <p:cNvPr id="9" name="Table Placeholder 4">
            <a:extLst>
              <a:ext uri="{FF2B5EF4-FFF2-40B4-BE49-F238E27FC236}">
                <a16:creationId xmlns:a16="http://schemas.microsoft.com/office/drawing/2014/main" id="{6BA1E65D-05ED-4CE6-B35E-2921CACBEC68}"/>
              </a:ext>
            </a:extLst>
          </p:cNvPr>
          <p:cNvSpPr>
            <a:spLocks noGrp="1"/>
          </p:cNvSpPr>
          <p:nvPr>
            <p:ph type="tbl" sz="quarter" idx="21"/>
          </p:nvPr>
        </p:nvSpPr>
        <p:spPr>
          <a:xfrm>
            <a:off x="4268236" y="4108861"/>
            <a:ext cx="1371600" cy="640080"/>
          </a:xfrm>
        </p:spPr>
        <p:txBody>
          <a:bodyPr/>
          <a:lstStyle/>
          <a:p>
            <a:r>
              <a:rPr lang="en-US" dirty="0"/>
              <a:t>Click icon to add table</a:t>
            </a:r>
          </a:p>
        </p:txBody>
      </p:sp>
      <p:sp>
        <p:nvSpPr>
          <p:cNvPr id="10" name="Table Placeholder 4">
            <a:extLst>
              <a:ext uri="{FF2B5EF4-FFF2-40B4-BE49-F238E27FC236}">
                <a16:creationId xmlns:a16="http://schemas.microsoft.com/office/drawing/2014/main" id="{A8D03C09-DBBD-432E-86DD-0B1B7A0BCBB3}"/>
              </a:ext>
            </a:extLst>
          </p:cNvPr>
          <p:cNvSpPr>
            <a:spLocks noGrp="1"/>
          </p:cNvSpPr>
          <p:nvPr>
            <p:ph type="tbl" sz="quarter" idx="22"/>
          </p:nvPr>
        </p:nvSpPr>
        <p:spPr>
          <a:xfrm>
            <a:off x="5965719" y="4933377"/>
            <a:ext cx="1371600" cy="640080"/>
          </a:xfrm>
        </p:spPr>
        <p:txBody>
          <a:bodyPr/>
          <a:lstStyle/>
          <a:p>
            <a:r>
              <a:rPr lang="en-US" dirty="0"/>
              <a:t>Click icon to add table</a:t>
            </a:r>
          </a:p>
        </p:txBody>
      </p:sp>
      <p:sp>
        <p:nvSpPr>
          <p:cNvPr id="11" name="Table Placeholder 4">
            <a:extLst>
              <a:ext uri="{FF2B5EF4-FFF2-40B4-BE49-F238E27FC236}">
                <a16:creationId xmlns:a16="http://schemas.microsoft.com/office/drawing/2014/main" id="{FD495885-99E2-4492-A5A0-D807C6AE345D}"/>
              </a:ext>
            </a:extLst>
          </p:cNvPr>
          <p:cNvSpPr>
            <a:spLocks noGrp="1"/>
          </p:cNvSpPr>
          <p:nvPr>
            <p:ph type="tbl" sz="quarter" idx="23"/>
          </p:nvPr>
        </p:nvSpPr>
        <p:spPr>
          <a:xfrm>
            <a:off x="7613883" y="4108861"/>
            <a:ext cx="1371600" cy="640080"/>
          </a:xfrm>
        </p:spPr>
        <p:txBody>
          <a:bodyPr/>
          <a:lstStyle/>
          <a:p>
            <a:r>
              <a:rPr lang="en-US" dirty="0"/>
              <a:t>Click icon to add table</a:t>
            </a:r>
          </a:p>
        </p:txBody>
      </p:sp>
      <p:sp>
        <p:nvSpPr>
          <p:cNvPr id="17" name="Table Placeholder 4">
            <a:extLst>
              <a:ext uri="{FF2B5EF4-FFF2-40B4-BE49-F238E27FC236}">
                <a16:creationId xmlns:a16="http://schemas.microsoft.com/office/drawing/2014/main" id="{AD121C16-611A-4BE0-BBC5-5D54F3A93C0F}"/>
              </a:ext>
            </a:extLst>
          </p:cNvPr>
          <p:cNvSpPr>
            <a:spLocks noGrp="1"/>
          </p:cNvSpPr>
          <p:nvPr>
            <p:ph type="tbl" sz="quarter" idx="24"/>
          </p:nvPr>
        </p:nvSpPr>
        <p:spPr>
          <a:xfrm>
            <a:off x="9274980" y="4108861"/>
            <a:ext cx="1371600" cy="640080"/>
          </a:xfrm>
        </p:spPr>
        <p:txBody>
          <a:bodyPr/>
          <a:lstStyle/>
          <a:p>
            <a:r>
              <a:rPr lang="en-US" dirty="0"/>
              <a:t>Click icon to add table</a:t>
            </a:r>
          </a:p>
        </p:txBody>
      </p:sp>
      <p:sp>
        <p:nvSpPr>
          <p:cNvPr id="18" name="Table Placeholder 4">
            <a:extLst>
              <a:ext uri="{FF2B5EF4-FFF2-40B4-BE49-F238E27FC236}">
                <a16:creationId xmlns:a16="http://schemas.microsoft.com/office/drawing/2014/main" id="{94E0696F-F3DB-470B-8397-210CCE0CA2B4}"/>
              </a:ext>
            </a:extLst>
          </p:cNvPr>
          <p:cNvSpPr>
            <a:spLocks noGrp="1"/>
          </p:cNvSpPr>
          <p:nvPr>
            <p:ph type="tbl" sz="quarter" idx="25" hasCustomPrompt="1"/>
          </p:nvPr>
        </p:nvSpPr>
        <p:spPr>
          <a:xfrm>
            <a:off x="821866" y="4845538"/>
            <a:ext cx="1371600" cy="640080"/>
          </a:xfrm>
        </p:spPr>
        <p:txBody>
          <a:bodyPr/>
          <a:lstStyle>
            <a:lvl1pPr>
              <a:defRPr/>
            </a:lvl1pPr>
          </a:lstStyle>
          <a:p>
            <a:r>
              <a:rPr lang="en-US" dirty="0"/>
              <a:t>Click icon to add table </a:t>
            </a:r>
          </a:p>
        </p:txBody>
      </p:sp>
      <p:sp>
        <p:nvSpPr>
          <p:cNvPr id="19" name="Table Placeholder 4">
            <a:extLst>
              <a:ext uri="{FF2B5EF4-FFF2-40B4-BE49-F238E27FC236}">
                <a16:creationId xmlns:a16="http://schemas.microsoft.com/office/drawing/2014/main" id="{0FDDA09A-B13A-40F4-9855-ECDC321C6CF4}"/>
              </a:ext>
            </a:extLst>
          </p:cNvPr>
          <p:cNvSpPr>
            <a:spLocks noGrp="1"/>
          </p:cNvSpPr>
          <p:nvPr>
            <p:ph type="tbl" sz="quarter" idx="26"/>
          </p:nvPr>
        </p:nvSpPr>
        <p:spPr>
          <a:xfrm>
            <a:off x="2538451" y="4836741"/>
            <a:ext cx="1371600" cy="640080"/>
          </a:xfrm>
        </p:spPr>
        <p:txBody>
          <a:bodyPr/>
          <a:lstStyle/>
          <a:p>
            <a:r>
              <a:rPr lang="en-US" dirty="0"/>
              <a:t>Click icon to add table</a:t>
            </a:r>
          </a:p>
        </p:txBody>
      </p:sp>
      <p:sp>
        <p:nvSpPr>
          <p:cNvPr id="20" name="Table Placeholder 4">
            <a:extLst>
              <a:ext uri="{FF2B5EF4-FFF2-40B4-BE49-F238E27FC236}">
                <a16:creationId xmlns:a16="http://schemas.microsoft.com/office/drawing/2014/main" id="{798CB4F9-824A-4656-BACF-6CF9CE99B510}"/>
              </a:ext>
            </a:extLst>
          </p:cNvPr>
          <p:cNvSpPr>
            <a:spLocks noGrp="1"/>
          </p:cNvSpPr>
          <p:nvPr>
            <p:ph type="tbl" sz="quarter" idx="27"/>
          </p:nvPr>
        </p:nvSpPr>
        <p:spPr>
          <a:xfrm>
            <a:off x="4268236" y="4899660"/>
            <a:ext cx="1371600" cy="640080"/>
          </a:xfrm>
        </p:spPr>
        <p:txBody>
          <a:bodyPr/>
          <a:lstStyle/>
          <a:p>
            <a:r>
              <a:rPr lang="en-US" dirty="0"/>
              <a:t>Click icon to add table</a:t>
            </a:r>
          </a:p>
        </p:txBody>
      </p:sp>
    </p:spTree>
    <p:extLst>
      <p:ext uri="{BB962C8B-B14F-4D97-AF65-F5344CB8AC3E}">
        <p14:creationId xmlns:p14="http://schemas.microsoft.com/office/powerpoint/2010/main" val="4166142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Autofit/>
          </a:bodyPr>
          <a:lstStyle>
            <a:lvl1pPr marL="457200" indent="-457200">
              <a:buClr>
                <a:srgbClr val="004A78"/>
              </a:buClr>
              <a:buFont typeface="+mj-lt"/>
              <a:buAutoNum type="arabicPeriod"/>
              <a:defRPr sz="2400">
                <a:solidFill>
                  <a:srgbClr val="000000"/>
                </a:solidFill>
              </a:defRPr>
            </a:lvl1pPr>
            <a:lvl2pPr marL="457200" marR="0" indent="0" algn="l" defTabSz="914400" rtl="0" eaLnBrk="1" fontAlgn="base" latinLnBrk="0" hangingPunct="1">
              <a:lnSpc>
                <a:spcPct val="90000"/>
              </a:lnSpc>
              <a:spcBef>
                <a:spcPts val="500"/>
              </a:spcBef>
              <a:spcAft>
                <a:spcPct val="0"/>
              </a:spcAft>
              <a:buClr>
                <a:srgbClr val="006298"/>
              </a:buClr>
              <a:buSzTx/>
              <a:buFont typeface="Arial" charset="0"/>
              <a:buNone/>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7" y="6356350"/>
            <a:ext cx="9144000"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Joseph F. Healey, Statistics: A Tool For Social Research, Eleventh Edition. © 2021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5" r:id="rId11"/>
    <p:sldLayoutId id="2147483729" r:id="rId12"/>
    <p:sldLayoutId id="2147483730" r:id="rId13"/>
    <p:sldLayoutId id="2147483732" r:id="rId14"/>
    <p:sldLayoutId id="2147483727" r:id="rId15"/>
    <p:sldLayoutId id="2147483726" r:id="rId16"/>
    <p:sldLayoutId id="2147483728" r:id="rId17"/>
    <p:sldLayoutId id="2147483731" r:id="rId18"/>
    <p:sldLayoutId id="2147483733" r:id="rId19"/>
    <p:sldLayoutId id="2147483724" r:id="rId20"/>
    <p:sldLayoutId id="2147483713" r:id="rId21"/>
    <p:sldLayoutId id="2147483717" r:id="rId22"/>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5.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5.bin"/><Relationship Id="rId4" Type="http://schemas.openxmlformats.org/officeDocument/2006/relationships/image" Target="../media/image7.wmf"/></Relationships>
</file>

<file path=ppt/slides/_rels/slide26.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19.xml"/><Relationship Id="rId1" Type="http://schemas.openxmlformats.org/officeDocument/2006/relationships/vmlDrawing" Target="../drawings/vmlDrawing4.vml"/><Relationship Id="rId6" Type="http://schemas.openxmlformats.org/officeDocument/2006/relationships/image" Target="../media/image10.wmf"/><Relationship Id="rId5" Type="http://schemas.openxmlformats.org/officeDocument/2006/relationships/oleObject" Target="../embeddings/oleObject7.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oleObject" Target="../embeddings/oleObject15.bin"/><Relationship Id="rId18" Type="http://schemas.openxmlformats.org/officeDocument/2006/relationships/image" Target="../media/image20.wmf"/><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17.wmf"/><Relationship Id="rId17" Type="http://schemas.openxmlformats.org/officeDocument/2006/relationships/oleObject" Target="../embeddings/oleObject17.bin"/><Relationship Id="rId2" Type="http://schemas.openxmlformats.org/officeDocument/2006/relationships/slideLayout" Target="../slideLayouts/slideLayout19.xml"/><Relationship Id="rId16" Type="http://schemas.openxmlformats.org/officeDocument/2006/relationships/image" Target="../media/image19.wmf"/><Relationship Id="rId1" Type="http://schemas.openxmlformats.org/officeDocument/2006/relationships/vmlDrawing" Target="../drawings/vmlDrawing5.vml"/><Relationship Id="rId6" Type="http://schemas.openxmlformats.org/officeDocument/2006/relationships/image" Target="../media/image14.w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13.bin"/><Relationship Id="rId14" Type="http://schemas.openxmlformats.org/officeDocument/2006/relationships/image" Target="../media/image18.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kumimoji="1" lang="en-US" altLang="en-US" sz="3600" dirty="0"/>
              <a:t>Statistics: A Tool For Social Research</a:t>
            </a:r>
            <a:endParaRPr lang="en-US" dirty="0"/>
          </a:p>
        </p:txBody>
      </p:sp>
      <p:sp>
        <p:nvSpPr>
          <p:cNvPr id="8" name="Text Placeholder 7"/>
          <p:cNvSpPr>
            <a:spLocks noGrp="1"/>
          </p:cNvSpPr>
          <p:nvPr>
            <p:ph type="body" sz="quarter" idx="10"/>
          </p:nvPr>
        </p:nvSpPr>
        <p:spPr>
          <a:xfrm>
            <a:off x="4021297" y="3414303"/>
            <a:ext cx="4149406" cy="1008842"/>
          </a:xfrm>
        </p:spPr>
        <p:txBody>
          <a:bodyPr anchor="ctr">
            <a:normAutofit/>
          </a:bodyPr>
          <a:lstStyle/>
          <a:p>
            <a:r>
              <a:rPr lang="en-US" sz="2400" dirty="0"/>
              <a:t>Eleventh Edition</a:t>
            </a:r>
          </a:p>
          <a:p>
            <a:r>
              <a:rPr lang="en-US" sz="2400" dirty="0"/>
              <a:t>Joseph F. Healey</a:t>
            </a:r>
          </a:p>
        </p:txBody>
      </p:sp>
      <p:sp>
        <p:nvSpPr>
          <p:cNvPr id="5" name="Footer Placeholder 4"/>
          <p:cNvSpPr>
            <a:spLocks noGrp="1"/>
          </p:cNvSpPr>
          <p:nvPr>
            <p:ph type="ftr" sz="quarter" idx="3"/>
          </p:nvPr>
        </p:nvSpPr>
        <p:spPr>
          <a:xfrm>
            <a:off x="2923889" y="6356350"/>
            <a:ext cx="9144000" cy="365125"/>
          </a:xfrm>
        </p:spPr>
        <p:txBody>
          <a:bodyPr/>
          <a:lstStyle/>
          <a:p>
            <a:r>
              <a:rPr lang="en-US" dirty="0"/>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dirty="0"/>
              <a:t>Measures of Central Tendency</a:t>
            </a:r>
          </a:p>
        </p:txBody>
      </p:sp>
      <p:sp>
        <p:nvSpPr>
          <p:cNvPr id="6" name="Text Placeholder 5"/>
          <p:cNvSpPr>
            <a:spLocks noGrp="1"/>
          </p:cNvSpPr>
          <p:nvPr>
            <p:ph type="body" sz="quarter" idx="11"/>
          </p:nvPr>
        </p:nvSpPr>
        <p:spPr/>
        <p:txBody>
          <a:bodyPr/>
          <a:lstStyle/>
          <a:p>
            <a:r>
              <a:rPr lang="en-US" altLang="en-US" sz="5400" dirty="0"/>
              <a:t>Chapter 3</a:t>
            </a:r>
            <a:endParaRPr lang="en-US" dirty="0"/>
          </a:p>
        </p:txBody>
      </p:sp>
      <p:sp>
        <p:nvSpPr>
          <p:cNvPr id="7" name="Footer Placeholder 6"/>
          <p:cNvSpPr>
            <a:spLocks noGrp="1"/>
          </p:cNvSpPr>
          <p:nvPr>
            <p:ph type="ftr" sz="quarter" idx="3"/>
          </p:nvPr>
        </p:nvSpPr>
        <p:spPr>
          <a:xfrm>
            <a:off x="2923890" y="6356350"/>
            <a:ext cx="9144000" cy="365125"/>
          </a:xfrm>
        </p:spPr>
        <p:txBody>
          <a:bodyPr/>
          <a:lstStyle/>
          <a:p>
            <a:r>
              <a:rPr lang="en-US" dirty="0"/>
              <a:t>Joseph F. Healey, Statistics: A Tool For Social Research, Eleventh Edition. © 2021 </a:t>
            </a:r>
            <a:r>
              <a:rPr lang="en-US" dirty="0" err="1"/>
              <a:t>Cengage</a:t>
            </a:r>
            <a:r>
              <a:rPr lang="en-US" dirty="0"/>
              <a:t>. All Rights Reserved. May not be scanned, copied or duplicated, or posted to a publicly accessible website, in whole or in part.</a:t>
            </a:r>
          </a:p>
        </p:txBody>
      </p:sp>
    </p:spTree>
    <p:extLst>
      <p:ext uri="{BB962C8B-B14F-4D97-AF65-F5344CB8AC3E}">
        <p14:creationId xmlns:p14="http://schemas.microsoft.com/office/powerpoint/2010/main" val="339084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50A8-AC47-4388-AE99-4DDF8713402F}"/>
              </a:ext>
            </a:extLst>
          </p:cNvPr>
          <p:cNvSpPr>
            <a:spLocks noGrp="1"/>
          </p:cNvSpPr>
          <p:nvPr>
            <p:ph type="title"/>
          </p:nvPr>
        </p:nvSpPr>
        <p:spPr/>
        <p:txBody>
          <a:bodyPr/>
          <a:lstStyle/>
          <a:p>
            <a:r>
              <a:rPr lang="en-US" altLang="en-US" sz="3600" dirty="0"/>
              <a:t>Learning Objectives</a:t>
            </a:r>
            <a:endParaRPr lang="en-IN" dirty="0"/>
          </a:p>
        </p:txBody>
      </p:sp>
      <p:sp>
        <p:nvSpPr>
          <p:cNvPr id="3" name="Text Placeholder 2">
            <a:extLst>
              <a:ext uri="{FF2B5EF4-FFF2-40B4-BE49-F238E27FC236}">
                <a16:creationId xmlns:a16="http://schemas.microsoft.com/office/drawing/2014/main" id="{FE4F45FD-75F8-412C-9372-FD6C3ACAD145}"/>
              </a:ext>
            </a:extLst>
          </p:cNvPr>
          <p:cNvSpPr>
            <a:spLocks noGrp="1"/>
          </p:cNvSpPr>
          <p:nvPr>
            <p:ph type="body" sz="quarter" idx="17"/>
          </p:nvPr>
        </p:nvSpPr>
        <p:spPr/>
        <p:txBody>
          <a:bodyPr/>
          <a:lstStyle/>
          <a:p>
            <a:pPr marL="514350" indent="-514350">
              <a:lnSpc>
                <a:spcPct val="100000"/>
              </a:lnSpc>
              <a:spcAft>
                <a:spcPts val="600"/>
              </a:spcAft>
              <a:buFont typeface="Verdana" panose="020B0604030504040204" pitchFamily="34" charset="0"/>
              <a:buAutoNum type="arabicPeriod"/>
            </a:pPr>
            <a:r>
              <a:rPr lang="en-US" altLang="en-US" dirty="0"/>
              <a:t>Explain the purposes of measures of central tendency and interpret the information they convey.</a:t>
            </a:r>
          </a:p>
          <a:p>
            <a:pPr marL="514350" indent="-514350">
              <a:lnSpc>
                <a:spcPct val="100000"/>
              </a:lnSpc>
              <a:spcAft>
                <a:spcPts val="600"/>
              </a:spcAft>
              <a:buFont typeface="Verdana" panose="020B0604030504040204" pitchFamily="34" charset="0"/>
              <a:buAutoNum type="arabicPeriod"/>
            </a:pPr>
            <a:r>
              <a:rPr lang="en-US" altLang="en-US" dirty="0"/>
              <a:t>Calculate, explain, and compare and contrast the mode, median, and mean.</a:t>
            </a:r>
          </a:p>
          <a:p>
            <a:pPr marL="514350" indent="-514350">
              <a:lnSpc>
                <a:spcPct val="100000"/>
              </a:lnSpc>
              <a:spcAft>
                <a:spcPts val="600"/>
              </a:spcAft>
              <a:buFont typeface="Verdana" panose="020B0604030504040204" pitchFamily="34" charset="0"/>
              <a:buAutoNum type="arabicPeriod"/>
            </a:pPr>
            <a:r>
              <a:rPr lang="en-US" altLang="en-US" dirty="0"/>
              <a:t>Explain the mathematical characteristics of the mean.</a:t>
            </a:r>
          </a:p>
          <a:p>
            <a:pPr marL="514350" indent="-514350">
              <a:lnSpc>
                <a:spcPct val="100000"/>
              </a:lnSpc>
              <a:spcAft>
                <a:spcPts val="600"/>
              </a:spcAft>
              <a:buFont typeface="Verdana" panose="020B0604030504040204" pitchFamily="34" charset="0"/>
              <a:buAutoNum type="arabicPeriod"/>
            </a:pPr>
            <a:r>
              <a:rPr lang="en-US" altLang="en-US" dirty="0"/>
              <a:t>Select an appropriate measure of central tendency according to level of measurement and skew.</a:t>
            </a:r>
          </a:p>
          <a:p>
            <a:pPr marL="514350" indent="-514350">
              <a:lnSpc>
                <a:spcPct val="100000"/>
              </a:lnSpc>
              <a:spcAft>
                <a:spcPts val="600"/>
              </a:spcAft>
              <a:buFont typeface="Verdana" panose="020B0604030504040204" pitchFamily="34" charset="0"/>
              <a:buAutoNum type="arabicPeriod"/>
            </a:pPr>
            <a:r>
              <a:rPr lang="en-US" altLang="en-US" dirty="0"/>
              <a:t>Use SPSS to produce means, medians, and modes.</a:t>
            </a:r>
          </a:p>
        </p:txBody>
      </p:sp>
    </p:spTree>
    <p:extLst>
      <p:ext uri="{BB962C8B-B14F-4D97-AF65-F5344CB8AC3E}">
        <p14:creationId xmlns:p14="http://schemas.microsoft.com/office/powerpoint/2010/main" val="358451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51E0-B69B-42BD-9349-77CD78EE9765}"/>
              </a:ext>
            </a:extLst>
          </p:cNvPr>
          <p:cNvSpPr>
            <a:spLocks noGrp="1"/>
          </p:cNvSpPr>
          <p:nvPr>
            <p:ph type="title"/>
          </p:nvPr>
        </p:nvSpPr>
        <p:spPr/>
        <p:txBody>
          <a:bodyPr/>
          <a:lstStyle/>
          <a:p>
            <a:r>
              <a:rPr lang="en-US" altLang="en-US" sz="3600" dirty="0"/>
              <a:t>Chapter Outline</a:t>
            </a:r>
            <a:endParaRPr lang="en-IN" dirty="0"/>
          </a:p>
        </p:txBody>
      </p:sp>
      <p:sp>
        <p:nvSpPr>
          <p:cNvPr id="3" name="Text Placeholder 2">
            <a:extLst>
              <a:ext uri="{FF2B5EF4-FFF2-40B4-BE49-F238E27FC236}">
                <a16:creationId xmlns:a16="http://schemas.microsoft.com/office/drawing/2014/main" id="{08425290-5B68-4C29-BEC1-1B151193A35B}"/>
              </a:ext>
            </a:extLst>
          </p:cNvPr>
          <p:cNvSpPr>
            <a:spLocks noGrp="1"/>
          </p:cNvSpPr>
          <p:nvPr>
            <p:ph type="body" sz="quarter" idx="17"/>
          </p:nvPr>
        </p:nvSpPr>
        <p:spPr/>
        <p:txBody>
          <a:bodyPr/>
          <a:lstStyle/>
          <a:p>
            <a:pPr marL="365760" indent="-365760">
              <a:spcAft>
                <a:spcPts val="600"/>
              </a:spcAft>
            </a:pPr>
            <a:r>
              <a:rPr kumimoji="1" lang="en-US" altLang="en-US" dirty="0"/>
              <a:t>The Mode</a:t>
            </a:r>
          </a:p>
          <a:p>
            <a:pPr marL="365760" indent="-365760">
              <a:spcAft>
                <a:spcPts val="600"/>
              </a:spcAft>
            </a:pPr>
            <a:r>
              <a:rPr kumimoji="1" lang="en-US" altLang="en-US" dirty="0"/>
              <a:t>The Median</a:t>
            </a:r>
          </a:p>
          <a:p>
            <a:pPr marL="365760" indent="-365760">
              <a:spcAft>
                <a:spcPts val="600"/>
              </a:spcAft>
            </a:pPr>
            <a:r>
              <a:rPr kumimoji="1" lang="en-US" altLang="en-US" dirty="0"/>
              <a:t>Other Measures of Position: Percentiles, </a:t>
            </a:r>
            <a:r>
              <a:rPr kumimoji="1" lang="en-US" altLang="en-US" dirty="0" err="1"/>
              <a:t>Deciles</a:t>
            </a:r>
            <a:r>
              <a:rPr kumimoji="1" lang="en-US" altLang="en-US" dirty="0"/>
              <a:t>, and Quartiles</a:t>
            </a:r>
          </a:p>
          <a:p>
            <a:pPr marL="365760" indent="-365760">
              <a:spcAft>
                <a:spcPts val="600"/>
              </a:spcAft>
            </a:pPr>
            <a:r>
              <a:rPr kumimoji="1" lang="en-US" altLang="en-US" dirty="0"/>
              <a:t>The Mean</a:t>
            </a:r>
          </a:p>
          <a:p>
            <a:pPr marL="365760" indent="-365760">
              <a:spcAft>
                <a:spcPts val="600"/>
              </a:spcAft>
            </a:pPr>
            <a:r>
              <a:rPr kumimoji="1" lang="en-US" altLang="en-US" dirty="0"/>
              <a:t>Three Characteristics of the Mean</a:t>
            </a:r>
          </a:p>
          <a:p>
            <a:pPr marL="365760" indent="-365760">
              <a:spcAft>
                <a:spcPts val="600"/>
              </a:spcAft>
            </a:pPr>
            <a:r>
              <a:rPr kumimoji="1" lang="en-US" altLang="en-US" dirty="0"/>
              <a:t>Choosing a Measure of Central Tendency</a:t>
            </a:r>
          </a:p>
        </p:txBody>
      </p:sp>
    </p:spTree>
    <p:extLst>
      <p:ext uri="{BB962C8B-B14F-4D97-AF65-F5344CB8AC3E}">
        <p14:creationId xmlns:p14="http://schemas.microsoft.com/office/powerpoint/2010/main" val="96221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 This Presentation</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lang="en-US" altLang="en-US" dirty="0"/>
              <a:t>Three statistics:</a:t>
            </a:r>
          </a:p>
          <a:p>
            <a:pPr marL="822960" lvl="1">
              <a:spcBef>
                <a:spcPts val="600"/>
              </a:spcBef>
              <a:spcAft>
                <a:spcPts val="1200"/>
              </a:spcAft>
            </a:pPr>
            <a:r>
              <a:rPr lang="en-US" altLang="en-US" dirty="0"/>
              <a:t>Mode</a:t>
            </a:r>
          </a:p>
          <a:p>
            <a:pPr marL="822960" lvl="1">
              <a:spcBef>
                <a:spcPts val="600"/>
              </a:spcBef>
              <a:spcAft>
                <a:spcPts val="1200"/>
              </a:spcAft>
            </a:pPr>
            <a:r>
              <a:rPr lang="en-US" altLang="en-US" dirty="0"/>
              <a:t>Median </a:t>
            </a:r>
          </a:p>
          <a:p>
            <a:pPr marL="822960" lvl="1">
              <a:spcBef>
                <a:spcPts val="600"/>
              </a:spcBef>
              <a:spcAft>
                <a:spcPts val="1200"/>
              </a:spcAft>
            </a:pPr>
            <a:r>
              <a:rPr lang="en-US" altLang="en-US" dirty="0"/>
              <a:t>Mean</a:t>
            </a:r>
          </a:p>
          <a:p>
            <a:pPr marL="365760" indent="-365760">
              <a:spcBef>
                <a:spcPts val="600"/>
              </a:spcBef>
              <a:spcAft>
                <a:spcPts val="1200"/>
              </a:spcAft>
            </a:pPr>
            <a:r>
              <a:rPr lang="en-US" altLang="en-US" dirty="0"/>
              <a:t>You will learn how to compute and interpret each statistic</a:t>
            </a:r>
          </a:p>
          <a:p>
            <a:pPr marL="365760" indent="-365760">
              <a:spcBef>
                <a:spcPts val="600"/>
              </a:spcBef>
              <a:spcAft>
                <a:spcPts val="1200"/>
              </a:spcAft>
            </a:pPr>
            <a:r>
              <a:rPr lang="en-US" altLang="en-US" dirty="0"/>
              <a:t>In addition, we will cover some of the most important characteristics of the mean</a:t>
            </a:r>
          </a:p>
        </p:txBody>
      </p:sp>
    </p:spTree>
    <p:extLst>
      <p:ext uri="{BB962C8B-B14F-4D97-AF65-F5344CB8AC3E}">
        <p14:creationId xmlns:p14="http://schemas.microsoft.com/office/powerpoint/2010/main" val="131216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sz="3600" dirty="0"/>
              <a:t>Measures of Central Tendency </a:t>
            </a:r>
            <a:endParaRPr lang="en-IN" dirty="0"/>
          </a:p>
        </p:txBody>
      </p:sp>
      <p:sp>
        <p:nvSpPr>
          <p:cNvPr id="3" name="Text Placeholder 2"/>
          <p:cNvSpPr>
            <a:spLocks noGrp="1"/>
          </p:cNvSpPr>
          <p:nvPr>
            <p:ph type="body" sz="quarter" idx="17"/>
          </p:nvPr>
        </p:nvSpPr>
        <p:spPr/>
        <p:txBody>
          <a:bodyPr/>
          <a:lstStyle/>
          <a:p>
            <a:pPr marL="365760" indent="-365760">
              <a:spcAft>
                <a:spcPts val="600"/>
              </a:spcAft>
            </a:pPr>
            <a:r>
              <a:rPr kumimoji="1" lang="en-US" altLang="en-US" dirty="0" err="1"/>
              <a:t>Univariate</a:t>
            </a:r>
            <a:r>
              <a:rPr kumimoji="1" lang="en-US" altLang="en-US" dirty="0"/>
              <a:t> descriptive statistics</a:t>
            </a:r>
          </a:p>
          <a:p>
            <a:pPr marL="365760" indent="-365760">
              <a:spcAft>
                <a:spcPts val="600"/>
              </a:spcAft>
            </a:pPr>
            <a:r>
              <a:rPr kumimoji="1" lang="en-US" altLang="en-US" dirty="0"/>
              <a:t>Summarize information about the most typical, central, or common score of a variable</a:t>
            </a:r>
          </a:p>
        </p:txBody>
      </p:sp>
    </p:spTree>
    <p:extLst>
      <p:ext uri="{BB962C8B-B14F-4D97-AF65-F5344CB8AC3E}">
        <p14:creationId xmlns:p14="http://schemas.microsoft.com/office/powerpoint/2010/main" val="576360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sz="3600" dirty="0"/>
              <a:t>Central Tendency: Three Measures</a:t>
            </a:r>
            <a:endParaRPr lang="en-IN" dirty="0"/>
          </a:p>
        </p:txBody>
      </p:sp>
      <p:sp>
        <p:nvSpPr>
          <p:cNvPr id="3" name="Text Placeholder 2"/>
          <p:cNvSpPr>
            <a:spLocks noGrp="1"/>
          </p:cNvSpPr>
          <p:nvPr>
            <p:ph type="body" sz="quarter" idx="17"/>
          </p:nvPr>
        </p:nvSpPr>
        <p:spPr/>
        <p:txBody>
          <a:bodyPr/>
          <a:lstStyle/>
          <a:p>
            <a:pPr marL="365760" indent="-365760">
              <a:spcAft>
                <a:spcPts val="1200"/>
              </a:spcAft>
            </a:pPr>
            <a:r>
              <a:rPr kumimoji="1" lang="en-US" altLang="en-US" dirty="0"/>
              <a:t>Mode: The most common score</a:t>
            </a:r>
          </a:p>
          <a:p>
            <a:pPr marL="365760" indent="-365760">
              <a:spcAft>
                <a:spcPts val="1200"/>
              </a:spcAft>
            </a:pPr>
            <a:r>
              <a:rPr kumimoji="1" lang="en-US" altLang="en-US" dirty="0"/>
              <a:t>Median: The score of the middle case</a:t>
            </a:r>
          </a:p>
          <a:p>
            <a:pPr marL="365760" indent="-365760">
              <a:spcAft>
                <a:spcPts val="1200"/>
              </a:spcAft>
            </a:pPr>
            <a:r>
              <a:rPr kumimoji="1" lang="en-US" altLang="en-US" dirty="0"/>
              <a:t>Mean: The average score</a:t>
            </a:r>
          </a:p>
        </p:txBody>
      </p:sp>
    </p:spTree>
    <p:extLst>
      <p:ext uri="{BB962C8B-B14F-4D97-AF65-F5344CB8AC3E}">
        <p14:creationId xmlns:p14="http://schemas.microsoft.com/office/powerpoint/2010/main" val="689335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Central Tendency Measures: Characteristics</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lang="en-US" altLang="en-US" dirty="0"/>
              <a:t>Mode median, and mean are three </a:t>
            </a:r>
            <a:r>
              <a:rPr lang="en-US" altLang="en-US" i="1" dirty="0"/>
              <a:t>different</a:t>
            </a:r>
            <a:r>
              <a:rPr lang="en-US" altLang="en-US" b="1" i="1" dirty="0"/>
              <a:t> </a:t>
            </a:r>
            <a:r>
              <a:rPr lang="en-US" altLang="en-US" dirty="0"/>
              <a:t>statistics</a:t>
            </a:r>
          </a:p>
          <a:p>
            <a:pPr marL="365760" indent="-365760">
              <a:spcBef>
                <a:spcPts val="600"/>
              </a:spcBef>
              <a:spcAft>
                <a:spcPts val="1200"/>
              </a:spcAft>
            </a:pPr>
            <a:r>
              <a:rPr lang="en-US" altLang="en-US" dirty="0"/>
              <a:t>They report three </a:t>
            </a:r>
            <a:r>
              <a:rPr lang="en-US" altLang="en-US" i="1" dirty="0"/>
              <a:t>different</a:t>
            </a:r>
            <a:r>
              <a:rPr lang="en-US" altLang="en-US" b="1" i="1" dirty="0"/>
              <a:t> </a:t>
            </a:r>
            <a:r>
              <a:rPr lang="en-US" altLang="en-US" dirty="0"/>
              <a:t>kinds of information and will have the same value only in certain situations</a:t>
            </a:r>
          </a:p>
          <a:p>
            <a:pPr marL="365760" indent="-365760">
              <a:spcBef>
                <a:spcPts val="600"/>
              </a:spcBef>
              <a:spcAft>
                <a:spcPts val="1200"/>
              </a:spcAft>
            </a:pPr>
            <a:r>
              <a:rPr lang="en-US" altLang="en-US" dirty="0"/>
              <a:t>They vary in terms of:</a:t>
            </a:r>
          </a:p>
          <a:p>
            <a:pPr marL="822960" lvl="1">
              <a:spcBef>
                <a:spcPts val="600"/>
              </a:spcBef>
              <a:spcAft>
                <a:spcPts val="1200"/>
              </a:spcAft>
            </a:pPr>
            <a:r>
              <a:rPr lang="en-US" altLang="en-US" dirty="0"/>
              <a:t>Level-of-measurement considerations</a:t>
            </a:r>
          </a:p>
          <a:p>
            <a:pPr marL="822960" lvl="1">
              <a:spcBef>
                <a:spcPts val="600"/>
              </a:spcBef>
              <a:spcAft>
                <a:spcPts val="1200"/>
              </a:spcAft>
            </a:pPr>
            <a:r>
              <a:rPr lang="en-US" altLang="en-US" dirty="0"/>
              <a:t>How they define central tendency</a:t>
            </a:r>
          </a:p>
        </p:txBody>
      </p:sp>
    </p:spTree>
    <p:extLst>
      <p:ext uri="{BB962C8B-B14F-4D97-AF65-F5344CB8AC3E}">
        <p14:creationId xmlns:p14="http://schemas.microsoft.com/office/powerpoint/2010/main" val="1027071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a:t>
            </a:r>
            <a:endParaRPr lang="en-IN" dirty="0"/>
          </a:p>
        </p:txBody>
      </p:sp>
      <p:sp>
        <p:nvSpPr>
          <p:cNvPr id="3" name="Text Placeholder 2"/>
          <p:cNvSpPr>
            <a:spLocks noGrp="1"/>
          </p:cNvSpPr>
          <p:nvPr>
            <p:ph type="body" sz="quarter" idx="17"/>
          </p:nvPr>
        </p:nvSpPr>
        <p:spPr/>
        <p:txBody>
          <a:bodyPr/>
          <a:lstStyle/>
          <a:p>
            <a:pPr marL="365760" indent="-365760">
              <a:spcAft>
                <a:spcPts val="1200"/>
              </a:spcAft>
            </a:pPr>
            <a:r>
              <a:rPr lang="en-US" altLang="en-US" dirty="0"/>
              <a:t>The most common score</a:t>
            </a:r>
          </a:p>
          <a:p>
            <a:pPr marL="365760" indent="-365760">
              <a:spcAft>
                <a:spcPts val="1200"/>
              </a:spcAft>
            </a:pPr>
            <a:r>
              <a:rPr lang="en-US" altLang="en-US" dirty="0"/>
              <a:t>Can be used with variables at all three levels of measurement</a:t>
            </a:r>
          </a:p>
          <a:p>
            <a:pPr marL="365760" indent="-365760">
              <a:spcAft>
                <a:spcPts val="1200"/>
              </a:spcAft>
            </a:pPr>
            <a:r>
              <a:rPr lang="en-US" altLang="en-US" dirty="0"/>
              <a:t>Most often used with nominal level variables</a:t>
            </a:r>
          </a:p>
        </p:txBody>
      </p:sp>
    </p:spTree>
    <p:extLst>
      <p:ext uri="{BB962C8B-B14F-4D97-AF65-F5344CB8AC3E}">
        <p14:creationId xmlns:p14="http://schemas.microsoft.com/office/powerpoint/2010/main" val="3246405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Finding the Mode</a:t>
            </a:r>
            <a:endParaRPr lang="en-IN" dirty="0"/>
          </a:p>
        </p:txBody>
      </p:sp>
      <p:sp>
        <p:nvSpPr>
          <p:cNvPr id="3" name="Text Placeholder 2"/>
          <p:cNvSpPr>
            <a:spLocks noGrp="1"/>
          </p:cNvSpPr>
          <p:nvPr>
            <p:ph type="body" sz="quarter" idx="17"/>
          </p:nvPr>
        </p:nvSpPr>
        <p:spPr/>
        <p:txBody>
          <a:bodyPr/>
          <a:lstStyle/>
          <a:p>
            <a:pPr marL="533400" indent="-533400">
              <a:spcBef>
                <a:spcPts val="600"/>
              </a:spcBef>
              <a:spcAft>
                <a:spcPts val="600"/>
              </a:spcAft>
              <a:buFont typeface="Times" panose="02020603050405020304" pitchFamily="18" charset="0"/>
              <a:buAutoNum type="arabicPeriod"/>
            </a:pPr>
            <a:r>
              <a:rPr lang="en-US" altLang="en-US" dirty="0"/>
              <a:t>Count the number of times each score occurred</a:t>
            </a:r>
          </a:p>
          <a:p>
            <a:pPr marL="533400" indent="-533400">
              <a:spcBef>
                <a:spcPts val="600"/>
              </a:spcBef>
              <a:spcAft>
                <a:spcPts val="600"/>
              </a:spcAft>
              <a:buFont typeface="Times" panose="02020603050405020304" pitchFamily="18" charset="0"/>
              <a:buAutoNum type="arabicPeriod"/>
            </a:pPr>
            <a:r>
              <a:rPr lang="en-US" altLang="en-US" dirty="0"/>
              <a:t>The score that occurs most often is the mode</a:t>
            </a:r>
          </a:p>
          <a:p>
            <a:pPr marL="914400" lvl="1" indent="-442913">
              <a:spcBef>
                <a:spcPts val="600"/>
              </a:spcBef>
              <a:spcAft>
                <a:spcPts val="600"/>
              </a:spcAft>
            </a:pPr>
            <a:r>
              <a:rPr lang="en-US" altLang="en-US" dirty="0"/>
              <a:t>If the variable is presented in a frequency distribution, the mode is the largest category</a:t>
            </a:r>
          </a:p>
          <a:p>
            <a:pPr marL="914400" lvl="1" indent="-442913">
              <a:spcBef>
                <a:spcPts val="600"/>
              </a:spcBef>
              <a:spcAft>
                <a:spcPts val="600"/>
              </a:spcAft>
            </a:pPr>
            <a:r>
              <a:rPr lang="en-US" altLang="en-US" dirty="0"/>
              <a:t>If the variable is presented in a line chart, the mode is the highest peak</a:t>
            </a:r>
          </a:p>
        </p:txBody>
      </p:sp>
    </p:spTree>
    <p:extLst>
      <p:ext uri="{BB962C8B-B14F-4D97-AF65-F5344CB8AC3E}">
        <p14:creationId xmlns:p14="http://schemas.microsoft.com/office/powerpoint/2010/main" val="2232009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Finding the Mode: Example</a:t>
            </a:r>
            <a:endParaRPr lang="en-IN" dirty="0"/>
          </a:p>
        </p:txBody>
      </p:sp>
      <p:sp>
        <p:nvSpPr>
          <p:cNvPr id="3" name="Text Placeholder 2"/>
          <p:cNvSpPr>
            <a:spLocks noGrp="1"/>
          </p:cNvSpPr>
          <p:nvPr>
            <p:ph type="body" sz="quarter" idx="17"/>
          </p:nvPr>
        </p:nvSpPr>
        <p:spPr>
          <a:xfrm>
            <a:off x="743576" y="1277621"/>
            <a:ext cx="10711543" cy="355600"/>
          </a:xfrm>
        </p:spPr>
        <p:txBody>
          <a:bodyPr>
            <a:normAutofit lnSpcReduction="10000"/>
          </a:bodyPr>
          <a:lstStyle/>
          <a:p>
            <a:pPr marL="0" indent="0">
              <a:buNone/>
            </a:pPr>
            <a:r>
              <a:rPr lang="en-IN" b="1" dirty="0"/>
              <a:t>Top Ten U.S Cities Visited by Overseas </a:t>
            </a:r>
            <a:r>
              <a:rPr lang="en-IN" b="1" dirty="0" err="1"/>
              <a:t>Travelers</a:t>
            </a:r>
            <a:r>
              <a:rPr lang="en-IN" b="1" dirty="0"/>
              <a:t>, 2010</a:t>
            </a:r>
            <a:endParaRPr lang="en-IN" dirty="0"/>
          </a:p>
        </p:txBody>
      </p:sp>
      <p:graphicFrame>
        <p:nvGraphicFramePr>
          <p:cNvPr id="6" name="Table Placeholder 3" descr="A table represents the top ten U.S. cities visited by overseas travelers, 2010. The column headers read, city and number of visitors. The table infers the following data: Boston, 1,186,000; Chicago, 1,134,000; Las Vegas, 2,425,000; Los Angeles, 3,348,000; Miami, 3,111,000; New York City, 8,462,000; Oahu/Honolulu, 1,634,000; Orlando, 2,750,000; San Francisco, 2,636,000; Washington, D.C., 1,740,000."/>
          <p:cNvGraphicFramePr>
            <a:graphicFrameLocks noGrp="1"/>
          </p:cNvGraphicFramePr>
          <p:nvPr>
            <p:ph type="tbl" sz="quarter" idx="10"/>
            <p:extLst>
              <p:ext uri="{D42A27DB-BD31-4B8C-83A1-F6EECF244321}">
                <p14:modId xmlns:p14="http://schemas.microsoft.com/office/powerpoint/2010/main" val="71228783"/>
              </p:ext>
            </p:extLst>
          </p:nvPr>
        </p:nvGraphicFramePr>
        <p:xfrm>
          <a:off x="1831975" y="1698625"/>
          <a:ext cx="8128000" cy="40792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pPr algn="l"/>
                      <a:r>
                        <a:rPr lang="en-US" dirty="0">
                          <a:solidFill>
                            <a:srgbClr val="000000"/>
                          </a:solidFill>
                          <a:latin typeface="Arial" panose="020B0604020202020204" pitchFamily="34" charset="0"/>
                          <a:cs typeface="Arial" panose="020B0604020202020204" pitchFamily="34" charset="0"/>
                        </a:rPr>
                        <a:t>       City</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US" dirty="0">
                          <a:solidFill>
                            <a:srgbClr val="000000"/>
                          </a:solidFill>
                          <a:latin typeface="Arial" panose="020B0604020202020204" pitchFamily="34" charset="0"/>
                          <a:cs typeface="Arial" panose="020B0604020202020204" pitchFamily="34" charset="0"/>
                        </a:rPr>
                        <a:t>Number</a:t>
                      </a:r>
                      <a:r>
                        <a:rPr lang="en-US" baseline="0" dirty="0">
                          <a:solidFill>
                            <a:srgbClr val="000000"/>
                          </a:solidFill>
                          <a:latin typeface="Arial" panose="020B0604020202020204" pitchFamily="34" charset="0"/>
                          <a:cs typeface="Arial" panose="020B0604020202020204" pitchFamily="34" charset="0"/>
                        </a:rPr>
                        <a:t> of Visitors</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Boston</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US" dirty="0">
                          <a:solidFill>
                            <a:srgbClr val="000000"/>
                          </a:solidFill>
                          <a:latin typeface="Arial" panose="020B0604020202020204" pitchFamily="34" charset="0"/>
                          <a:cs typeface="Arial" panose="020B0604020202020204" pitchFamily="34" charset="0"/>
                        </a:rPr>
                        <a:t>1,186,000</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Chicago</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1,134,000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Las Vegas</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2,425,000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Los Angeles</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3,348,000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4"/>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Miami</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3,111,000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5"/>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New York City</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8,462,000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6"/>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Oahu/Honolulu</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1,634,000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7"/>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Orlando</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2,750,000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8"/>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San Francisco</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US" dirty="0">
                          <a:solidFill>
                            <a:srgbClr val="000000"/>
                          </a:solidFill>
                          <a:latin typeface="Arial" panose="020B0604020202020204" pitchFamily="34" charset="0"/>
                          <a:cs typeface="Arial" panose="020B0604020202020204" pitchFamily="34" charset="0"/>
                        </a:rPr>
                        <a:t>2,636,000</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9"/>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Washington, D.C.</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US" dirty="0">
                          <a:solidFill>
                            <a:srgbClr val="000000"/>
                          </a:solidFill>
                          <a:latin typeface="Arial" panose="020B0604020202020204" pitchFamily="34" charset="0"/>
                          <a:cs typeface="Arial" panose="020B0604020202020204" pitchFamily="34" charset="0"/>
                        </a:rPr>
                        <a:t>1,740,000</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5" name="Text Placeholder 4"/>
          <p:cNvSpPr>
            <a:spLocks noGrp="1"/>
          </p:cNvSpPr>
          <p:nvPr>
            <p:ph type="body" sz="quarter" idx="18"/>
          </p:nvPr>
        </p:nvSpPr>
        <p:spPr>
          <a:xfrm>
            <a:off x="1974832" y="5892165"/>
            <a:ext cx="7938144" cy="355600"/>
          </a:xfrm>
        </p:spPr>
        <p:txBody>
          <a:bodyPr/>
          <a:lstStyle/>
          <a:p>
            <a:pPr marL="0" indent="0">
              <a:buNone/>
            </a:pPr>
            <a:r>
              <a:rPr lang="en-US" sz="1200" dirty="0"/>
              <a:t>Source: U.S. Bureau of the Census. 2012. </a:t>
            </a:r>
            <a:r>
              <a:rPr lang="en-US" sz="1200" i="1" dirty="0"/>
              <a:t>Statistical Abstract of the United States: 2012</a:t>
            </a:r>
            <a:r>
              <a:rPr lang="en-US" sz="1200" dirty="0"/>
              <a:t>. p. 774 Retrieved from http://www.census.gov/prod/2011pubs/12statab/arts.pdf.</a:t>
            </a:r>
            <a:endParaRPr lang="en-IN" sz="1200" dirty="0"/>
          </a:p>
        </p:txBody>
      </p:sp>
    </p:spTree>
    <p:extLst>
      <p:ext uri="{BB962C8B-B14F-4D97-AF65-F5344CB8AC3E}">
        <p14:creationId xmlns:p14="http://schemas.microsoft.com/office/powerpoint/2010/main" val="388443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Limitations of Mode</a:t>
            </a:r>
            <a:endParaRPr lang="en-IN" dirty="0"/>
          </a:p>
        </p:txBody>
      </p:sp>
      <p:sp>
        <p:nvSpPr>
          <p:cNvPr id="6" name="Text Placeholder 2"/>
          <p:cNvSpPr>
            <a:spLocks noGrp="1"/>
          </p:cNvSpPr>
          <p:nvPr>
            <p:ph type="body" sz="quarter" idx="17"/>
          </p:nvPr>
        </p:nvSpPr>
        <p:spPr>
          <a:xfrm>
            <a:off x="743576" y="1638301"/>
            <a:ext cx="10711543" cy="906780"/>
          </a:xfrm>
        </p:spPr>
        <p:txBody>
          <a:bodyPr>
            <a:normAutofit lnSpcReduction="10000"/>
          </a:bodyPr>
          <a:lstStyle/>
          <a:p>
            <a:pPr marL="365760" indent="-365760">
              <a:spcBef>
                <a:spcPct val="20000"/>
              </a:spcBef>
              <a:buClr>
                <a:schemeClr val="folHlink"/>
              </a:buClr>
              <a:buSzPct val="90000"/>
              <a:defRPr/>
            </a:pPr>
            <a:r>
              <a:rPr lang="en-US" sz="1800" kern="0" dirty="0"/>
              <a:t>Some distributions have no mode</a:t>
            </a:r>
          </a:p>
          <a:p>
            <a:pPr marL="365760" indent="-365760">
              <a:spcBef>
                <a:spcPct val="20000"/>
              </a:spcBef>
              <a:buClr>
                <a:schemeClr val="folHlink"/>
              </a:buClr>
              <a:buSzPct val="90000"/>
              <a:defRPr/>
            </a:pPr>
            <a:r>
              <a:rPr lang="en-US" sz="1800" kern="0" dirty="0"/>
              <a:t>Some distributions have multiple modes</a:t>
            </a:r>
          </a:p>
          <a:p>
            <a:pPr marL="365760" indent="-365760">
              <a:spcBef>
                <a:spcPct val="20000"/>
              </a:spcBef>
              <a:buClr>
                <a:schemeClr val="folHlink"/>
              </a:buClr>
              <a:buSzPct val="90000"/>
              <a:defRPr/>
            </a:pPr>
            <a:r>
              <a:rPr lang="en-US" sz="1800" kern="0" dirty="0"/>
              <a:t>The mode of an ordinal or interval-ratio level variable may not be central to the whole distribution</a:t>
            </a:r>
          </a:p>
        </p:txBody>
      </p:sp>
      <p:sp>
        <p:nvSpPr>
          <p:cNvPr id="7" name="Text Placeholder 3"/>
          <p:cNvSpPr>
            <a:spLocks noGrp="1"/>
          </p:cNvSpPr>
          <p:nvPr>
            <p:ph type="body" sz="quarter" idx="18"/>
          </p:nvPr>
        </p:nvSpPr>
        <p:spPr>
          <a:xfrm>
            <a:off x="838200" y="2622549"/>
            <a:ext cx="10711543" cy="396617"/>
          </a:xfrm>
        </p:spPr>
        <p:txBody>
          <a:bodyPr>
            <a:normAutofit/>
          </a:bodyPr>
          <a:lstStyle/>
          <a:p>
            <a:pPr marL="0" indent="0">
              <a:buNone/>
            </a:pPr>
            <a:r>
              <a:rPr lang="en-IN" sz="1800" b="1" dirty="0"/>
              <a:t>Distributions of Scores on Two Tests</a:t>
            </a:r>
            <a:endParaRPr lang="en-IN" sz="1800" dirty="0"/>
          </a:p>
        </p:txBody>
      </p:sp>
      <p:graphicFrame>
        <p:nvGraphicFramePr>
          <p:cNvPr id="9" name="Table Placeholder 4" descr="A table represents the distributions of scores on two tests. The column headers read, score (percentage correct), frequency scores of test A, and frequency scores of test B. The table infers the following data: 97, 14, and 22; 91, 14, and 3; 90, 14, and 4; 86, 14, and 22; 77, 14, and 3; 60, 14, and 22; 55, N equals 14 over 98, and 22 over 98."/>
          <p:cNvGraphicFramePr>
            <a:graphicFrameLocks noGrp="1"/>
          </p:cNvGraphicFramePr>
          <p:nvPr>
            <p:ph type="tbl" sz="quarter" idx="10"/>
            <p:extLst>
              <p:ext uri="{D42A27DB-BD31-4B8C-83A1-F6EECF244321}">
                <p14:modId xmlns:p14="http://schemas.microsoft.com/office/powerpoint/2010/main" val="1429006128"/>
              </p:ext>
            </p:extLst>
          </p:nvPr>
        </p:nvGraphicFramePr>
        <p:xfrm>
          <a:off x="2124075" y="3054712"/>
          <a:ext cx="7132320" cy="3139440"/>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tblGrid>
              <a:tr h="304800">
                <a:tc>
                  <a:txBody>
                    <a:bodyPr/>
                    <a:lstStyle/>
                    <a:p>
                      <a:pPr algn="ctr"/>
                      <a:endParaRPr lang="en-IN" sz="1600" dirty="0">
                        <a:solidFill>
                          <a:srgbClr val="000000"/>
                        </a:solidFill>
                        <a:latin typeface="Arial" panose="020B0604020202020204" pitchFamily="34" charset="0"/>
                        <a:cs typeface="Arial" panose="020B0604020202020204" pitchFamily="34" charset="0"/>
                      </a:endParaRPr>
                    </a:p>
                  </a:txBody>
                  <a:tcPr marL="26753" marR="26753">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B8E7"/>
                    </a:solidFill>
                  </a:tcPr>
                </a:tc>
                <a:tc>
                  <a:txBody>
                    <a:bodyPr/>
                    <a:lstStyle/>
                    <a:p>
                      <a:pPr algn="ctr"/>
                      <a:r>
                        <a:rPr lang="en-US" sz="1600" b="0" i="0" u="none" strike="noStrike" kern="1200" baseline="0" dirty="0">
                          <a:solidFill>
                            <a:srgbClr val="000000"/>
                          </a:solidFill>
                          <a:latin typeface="Arial" panose="020B0604020202020204" pitchFamily="34" charset="0"/>
                          <a:ea typeface="+mn-ea"/>
                          <a:cs typeface="Arial" panose="020B0604020202020204" pitchFamily="34" charset="0"/>
                        </a:rPr>
                        <a:t>Test A</a:t>
                      </a:r>
                      <a:endParaRPr lang="en-IN"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marL="26753" marR="2675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US" sz="1600" b="0" i="0" u="none" strike="noStrike" kern="1200" baseline="0" dirty="0">
                          <a:solidFill>
                            <a:srgbClr val="000000"/>
                          </a:solidFill>
                          <a:latin typeface="Arial" panose="020B0604020202020204" pitchFamily="34" charset="0"/>
                          <a:ea typeface="+mn-ea"/>
                          <a:cs typeface="Arial" panose="020B0604020202020204" pitchFamily="34" charset="0"/>
                        </a:rPr>
                        <a:t>Test B</a:t>
                      </a:r>
                      <a:endParaRPr lang="en-IN"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marL="26753" marR="26753">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304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Score (% correct)</a:t>
                      </a:r>
                      <a:endParaRPr lang="en-IN" sz="1600" dirty="0">
                        <a:solidFill>
                          <a:srgbClr val="000000"/>
                        </a:solidFill>
                        <a:latin typeface="Arial" panose="020B0604020202020204" pitchFamily="34" charset="0"/>
                        <a:cs typeface="Arial" panose="020B0604020202020204" pitchFamily="34" charset="0"/>
                      </a:endParaRPr>
                    </a:p>
                  </a:txBody>
                  <a:tcPr marL="26753" marR="26753">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0" i="1" u="none" strike="noStrike" kern="1200" baseline="0" dirty="0">
                          <a:solidFill>
                            <a:srgbClr val="000000"/>
                          </a:solidFill>
                          <a:latin typeface="Arial" panose="020B0604020202020204" pitchFamily="34" charset="0"/>
                          <a:ea typeface="+mn-ea"/>
                          <a:cs typeface="Arial" panose="020B0604020202020204" pitchFamily="34" charset="0"/>
                        </a:rPr>
                        <a:t>Frequency of scores</a:t>
                      </a:r>
                      <a:endParaRPr lang="en-IN" sz="1600" dirty="0">
                        <a:solidFill>
                          <a:srgbClr val="000000"/>
                        </a:solidFill>
                        <a:latin typeface="Arial" panose="020B0604020202020204" pitchFamily="34" charset="0"/>
                        <a:cs typeface="Arial" panose="020B0604020202020204" pitchFamily="34" charset="0"/>
                      </a:endParaRPr>
                    </a:p>
                  </a:txBody>
                  <a:tcPr marL="26753" marR="2675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0" i="1" u="none" strike="noStrike" kern="1200" baseline="0" dirty="0">
                          <a:solidFill>
                            <a:srgbClr val="000000"/>
                          </a:solidFill>
                          <a:latin typeface="Arial" panose="020B0604020202020204" pitchFamily="34" charset="0"/>
                          <a:ea typeface="+mn-ea"/>
                          <a:cs typeface="Arial" panose="020B0604020202020204" pitchFamily="34" charset="0"/>
                        </a:rPr>
                        <a:t>Frequency of scores</a:t>
                      </a:r>
                      <a:endParaRPr lang="en-IN" sz="1600" dirty="0">
                        <a:solidFill>
                          <a:srgbClr val="000000"/>
                        </a:solidFill>
                        <a:latin typeface="Arial" panose="020B0604020202020204" pitchFamily="34" charset="0"/>
                        <a:cs typeface="Arial" panose="020B0604020202020204" pitchFamily="34" charset="0"/>
                      </a:endParaRPr>
                    </a:p>
                  </a:txBody>
                  <a:tcPr marL="26753" marR="26753">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2923660790"/>
                  </a:ext>
                </a:extLst>
              </a:tr>
              <a:tr h="3048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97</a:t>
                      </a:r>
                      <a:endParaRPr lang="en-IN" sz="1600" dirty="0">
                        <a:solidFill>
                          <a:srgbClr val="000000"/>
                        </a:solidFill>
                        <a:latin typeface="Arial" panose="020B0604020202020204" pitchFamily="34" charset="0"/>
                        <a:cs typeface="Arial" panose="020B0604020202020204" pitchFamily="34" charset="0"/>
                      </a:endParaRPr>
                    </a:p>
                  </a:txBody>
                  <a:tcPr marL="26753" marR="26753">
                    <a:lnT w="12700" cap="flat" cmpd="sng" algn="ctr">
                      <a:solidFill>
                        <a:schemeClr val="tx1"/>
                      </a:solidFill>
                      <a:prstDash val="solid"/>
                      <a:round/>
                      <a:headEnd type="none" w="med" len="med"/>
                      <a:tailEnd type="none" w="med" len="med"/>
                    </a:lnT>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14</a:t>
                      </a:r>
                      <a:endParaRPr lang="en-IN" sz="1600" dirty="0">
                        <a:solidFill>
                          <a:srgbClr val="000000"/>
                        </a:solidFill>
                        <a:latin typeface="Arial" panose="020B0604020202020204" pitchFamily="34" charset="0"/>
                        <a:cs typeface="Arial" panose="020B0604020202020204" pitchFamily="34" charset="0"/>
                      </a:endParaRPr>
                    </a:p>
                  </a:txBody>
                  <a:tcPr marL="26753" marR="26753">
                    <a:lnT w="12700" cap="flat" cmpd="sng" algn="ctr">
                      <a:solidFill>
                        <a:schemeClr val="tx1"/>
                      </a:solidFill>
                      <a:prstDash val="solid"/>
                      <a:round/>
                      <a:headEnd type="none" w="med" len="med"/>
                      <a:tailEnd type="none" w="med" len="med"/>
                    </a:lnT>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22</a:t>
                      </a:r>
                      <a:endParaRPr lang="en-IN" sz="1600" dirty="0">
                        <a:solidFill>
                          <a:srgbClr val="000000"/>
                        </a:solidFill>
                        <a:latin typeface="Arial" panose="020B0604020202020204" pitchFamily="34" charset="0"/>
                        <a:cs typeface="Arial" panose="020B0604020202020204" pitchFamily="34" charset="0"/>
                      </a:endParaRPr>
                    </a:p>
                  </a:txBody>
                  <a:tcPr marL="26753" marR="26753">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048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91</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14</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extLst>
                  <a:ext uri="{0D108BD9-81ED-4DB2-BD59-A6C34878D82A}">
                    <a16:rowId xmlns:a16="http://schemas.microsoft.com/office/drawing/2014/main" val="10002"/>
                  </a:ext>
                </a:extLst>
              </a:tr>
              <a:tr h="3048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90</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14</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extLst>
                  <a:ext uri="{0D108BD9-81ED-4DB2-BD59-A6C34878D82A}">
                    <a16:rowId xmlns:a16="http://schemas.microsoft.com/office/drawing/2014/main" val="10003"/>
                  </a:ext>
                </a:extLst>
              </a:tr>
              <a:tr h="3048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86</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14</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22</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extLst>
                  <a:ext uri="{0D108BD9-81ED-4DB2-BD59-A6C34878D82A}">
                    <a16:rowId xmlns:a16="http://schemas.microsoft.com/office/drawing/2014/main" val="10004"/>
                  </a:ext>
                </a:extLst>
              </a:tr>
              <a:tr h="3048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77</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14</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extLst>
                  <a:ext uri="{0D108BD9-81ED-4DB2-BD59-A6C34878D82A}">
                    <a16:rowId xmlns:a16="http://schemas.microsoft.com/office/drawing/2014/main" val="10005"/>
                  </a:ext>
                </a:extLst>
              </a:tr>
              <a:tr h="3048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60</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14</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22</a:t>
                      </a:r>
                      <a:endParaRPr lang="en-IN" sz="1600" dirty="0">
                        <a:solidFill>
                          <a:srgbClr val="000000"/>
                        </a:solidFill>
                        <a:latin typeface="Arial" panose="020B0604020202020204" pitchFamily="34" charset="0"/>
                        <a:cs typeface="Arial" panose="020B0604020202020204" pitchFamily="34" charset="0"/>
                      </a:endParaRPr>
                    </a:p>
                  </a:txBody>
                  <a:tcPr marL="26753" marR="26753">
                    <a:noFill/>
                  </a:tcPr>
                </a:tc>
                <a:extLst>
                  <a:ext uri="{0D108BD9-81ED-4DB2-BD59-A6C34878D82A}">
                    <a16:rowId xmlns:a16="http://schemas.microsoft.com/office/drawing/2014/main" val="10006"/>
                  </a:ext>
                </a:extLst>
              </a:tr>
              <a:tr h="457200">
                <a:tc>
                  <a:txBody>
                    <a:bodyPr/>
                    <a:lstStyle/>
                    <a:p>
                      <a:pPr algn="ct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55</a:t>
                      </a:r>
                      <a:endParaRPr lang="en-IN" sz="1600" dirty="0">
                        <a:solidFill>
                          <a:srgbClr val="000000"/>
                        </a:solidFill>
                        <a:latin typeface="Arial" panose="020B0604020202020204" pitchFamily="34" charset="0"/>
                        <a:cs typeface="Arial" panose="020B0604020202020204" pitchFamily="34" charset="0"/>
                      </a:endParaRPr>
                    </a:p>
                  </a:txBody>
                  <a:tcPr marL="26753" marR="26753">
                    <a:lnB w="12700" cap="flat" cmpd="sng" algn="ctr">
                      <a:solidFill>
                        <a:schemeClr val="tx1"/>
                      </a:solidFill>
                      <a:prstDash val="solid"/>
                      <a:round/>
                      <a:headEnd type="none" w="med" len="med"/>
                      <a:tailEnd type="none" w="med" len="med"/>
                    </a:lnB>
                    <a:noFill/>
                  </a:tcPr>
                </a:tc>
                <a:tc>
                  <a:txBody>
                    <a:bodyPr/>
                    <a:lstStyle/>
                    <a:p>
                      <a:endParaRPr lang="en-IN" sz="1600" dirty="0">
                        <a:solidFill>
                          <a:srgbClr val="000000"/>
                        </a:solidFill>
                        <a:latin typeface="Arial" panose="020B0604020202020204" pitchFamily="34" charset="0"/>
                        <a:cs typeface="Arial" panose="020B0604020202020204" pitchFamily="34" charset="0"/>
                      </a:endParaRPr>
                    </a:p>
                  </a:txBody>
                  <a:tcPr marL="26753" marR="26753">
                    <a:lnB w="12700" cap="flat" cmpd="sng" algn="ctr">
                      <a:solidFill>
                        <a:schemeClr val="tx1"/>
                      </a:solidFill>
                      <a:prstDash val="solid"/>
                      <a:round/>
                      <a:headEnd type="none" w="med" len="med"/>
                      <a:tailEnd type="none" w="med" len="med"/>
                    </a:lnB>
                    <a:noFill/>
                  </a:tcPr>
                </a:tc>
                <a:tc>
                  <a:txBody>
                    <a:bodyPr/>
                    <a:lstStyle/>
                    <a:p>
                      <a:endParaRPr lang="en-IN" sz="1600" dirty="0">
                        <a:solidFill>
                          <a:srgbClr val="000000"/>
                        </a:solidFill>
                        <a:latin typeface="Arial" panose="020B0604020202020204" pitchFamily="34" charset="0"/>
                        <a:cs typeface="Arial" panose="020B0604020202020204" pitchFamily="34" charset="0"/>
                      </a:endParaRPr>
                    </a:p>
                  </a:txBody>
                  <a:tcPr marL="26753" marR="26753">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aphicFrame>
        <p:nvGraphicFramePr>
          <p:cNvPr id="13" name="Object 5" descr="The frequency of scores for Test A is N equals 14 over 98. ">
            <a:extLst>
              <a:ext uri="{FF2B5EF4-FFF2-40B4-BE49-F238E27FC236}">
                <a16:creationId xmlns:a16="http://schemas.microsoft.com/office/drawing/2014/main" id="{1F4FFE86-0ED6-4C77-A6BE-05B32C7FE970}"/>
              </a:ext>
            </a:extLst>
          </p:cNvPr>
          <p:cNvGraphicFramePr>
            <a:graphicFrameLocks noGrp="1" noChangeAspect="1"/>
          </p:cNvGraphicFramePr>
          <p:nvPr>
            <p:ph type="tbl" sz="quarter" idx="20"/>
            <p:extLst>
              <p:ext uri="{D42A27DB-BD31-4B8C-83A1-F6EECF244321}">
                <p14:modId xmlns:p14="http://schemas.microsoft.com/office/powerpoint/2010/main" val="1364410188"/>
              </p:ext>
            </p:extLst>
          </p:nvPr>
        </p:nvGraphicFramePr>
        <p:xfrm>
          <a:off x="5230494" y="5636895"/>
          <a:ext cx="634680" cy="507960"/>
        </p:xfrm>
        <a:graphic>
          <a:graphicData uri="http://schemas.openxmlformats.org/presentationml/2006/ole">
            <mc:AlternateContent xmlns:mc="http://schemas.openxmlformats.org/markup-compatibility/2006">
              <mc:Choice xmlns:v="urn:schemas-microsoft-com:vml" Requires="v">
                <p:oleObj spid="_x0000_s1300" name="Equation" r:id="rId3" imgW="634680" imgH="507960" progId="Equation.DSMT4">
                  <p:embed/>
                </p:oleObj>
              </mc:Choice>
              <mc:Fallback>
                <p:oleObj name="Equation" r:id="rId3" imgW="634680" imgH="507960" progId="Equation.DSMT4">
                  <p:embed/>
                  <p:pic>
                    <p:nvPicPr>
                      <p:cNvPr id="11" name="Object 10"/>
                      <p:cNvPicPr>
                        <a:picLocks noChangeAspect="1" noChangeArrowheads="1"/>
                      </p:cNvPicPr>
                      <p:nvPr/>
                    </p:nvPicPr>
                    <p:blipFill>
                      <a:blip r:embed="rId4"/>
                      <a:srcRect/>
                      <a:stretch>
                        <a:fillRect/>
                      </a:stretch>
                    </p:blipFill>
                    <p:spPr bwMode="auto">
                      <a:xfrm>
                        <a:off x="5230494" y="5636895"/>
                        <a:ext cx="634680" cy="507960"/>
                      </a:xfrm>
                      <a:prstGeom prst="rect">
                        <a:avLst/>
                      </a:prstGeom>
                      <a:noFill/>
                      <a:ln>
                        <a:noFill/>
                      </a:ln>
                    </p:spPr>
                  </p:pic>
                </p:oleObj>
              </mc:Fallback>
            </mc:AlternateContent>
          </a:graphicData>
        </a:graphic>
      </p:graphicFrame>
      <p:graphicFrame>
        <p:nvGraphicFramePr>
          <p:cNvPr id="14" name="Object 6" descr="The frequency of scores for Test B is N equals 22 over 98">
            <a:extLst>
              <a:ext uri="{FF2B5EF4-FFF2-40B4-BE49-F238E27FC236}">
                <a16:creationId xmlns:a16="http://schemas.microsoft.com/office/drawing/2014/main" id="{5C094BC4-846C-414B-8285-916624AC3579}"/>
              </a:ext>
            </a:extLst>
          </p:cNvPr>
          <p:cNvGraphicFramePr>
            <a:graphicFrameLocks noGrp="1" noChangeAspect="1"/>
          </p:cNvGraphicFramePr>
          <p:nvPr>
            <p:ph type="tbl" sz="quarter" idx="21"/>
            <p:extLst>
              <p:ext uri="{D42A27DB-BD31-4B8C-83A1-F6EECF244321}">
                <p14:modId xmlns:p14="http://schemas.microsoft.com/office/powerpoint/2010/main" val="976526441"/>
              </p:ext>
            </p:extLst>
          </p:nvPr>
        </p:nvGraphicFramePr>
        <p:xfrm>
          <a:off x="7932123" y="5686192"/>
          <a:ext cx="279360" cy="507960"/>
        </p:xfrm>
        <a:graphic>
          <a:graphicData uri="http://schemas.openxmlformats.org/presentationml/2006/ole">
            <mc:AlternateContent xmlns:mc="http://schemas.openxmlformats.org/markup-compatibility/2006">
              <mc:Choice xmlns:v="urn:schemas-microsoft-com:vml" Requires="v">
                <p:oleObj spid="_x0000_s1301" name="Equation" r:id="rId5" imgW="279360" imgH="507960" progId="Equation.DSMT4">
                  <p:embed/>
                </p:oleObj>
              </mc:Choice>
              <mc:Fallback>
                <p:oleObj name="Equation" r:id="rId5" imgW="279360" imgH="507960" progId="Equation.DSMT4">
                  <p:embed/>
                  <p:pic>
                    <p:nvPicPr>
                      <p:cNvPr id="12" name="Object 11"/>
                      <p:cNvPicPr/>
                      <p:nvPr/>
                    </p:nvPicPr>
                    <p:blipFill>
                      <a:blip r:embed="rId6"/>
                      <a:stretch>
                        <a:fillRect/>
                      </a:stretch>
                    </p:blipFill>
                    <p:spPr>
                      <a:xfrm>
                        <a:off x="7932123" y="5686192"/>
                        <a:ext cx="279360" cy="507960"/>
                      </a:xfrm>
                      <a:prstGeom prst="rect">
                        <a:avLst/>
                      </a:prstGeom>
                    </p:spPr>
                  </p:pic>
                </p:oleObj>
              </mc:Fallback>
            </mc:AlternateContent>
          </a:graphicData>
        </a:graphic>
      </p:graphicFrame>
    </p:spTree>
    <p:extLst>
      <p:ext uri="{BB962C8B-B14F-4D97-AF65-F5344CB8AC3E}">
        <p14:creationId xmlns:p14="http://schemas.microsoft.com/office/powerpoint/2010/main" val="426702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Median (</a:t>
            </a:r>
            <a:r>
              <a:rPr lang="en-US" altLang="en-US" dirty="0" err="1"/>
              <a:t>Md</a:t>
            </a:r>
            <a:r>
              <a:rPr lang="en-US" altLang="en-US" dirty="0"/>
              <a:t>)</a:t>
            </a:r>
            <a:endParaRPr lang="en-IN" dirty="0"/>
          </a:p>
        </p:txBody>
      </p:sp>
      <p:sp>
        <p:nvSpPr>
          <p:cNvPr id="3" name="Text Placeholder 2"/>
          <p:cNvSpPr>
            <a:spLocks noGrp="1"/>
          </p:cNvSpPr>
          <p:nvPr>
            <p:ph type="body" sz="quarter" idx="17"/>
          </p:nvPr>
        </p:nvSpPr>
        <p:spPr/>
        <p:txBody>
          <a:bodyPr/>
          <a:lstStyle/>
          <a:p>
            <a:pPr marL="365760" indent="-365760">
              <a:spcAft>
                <a:spcPts val="600"/>
              </a:spcAft>
            </a:pPr>
            <a:r>
              <a:rPr lang="en-US" altLang="en-US" dirty="0"/>
              <a:t>Exact center of distribution of scores</a:t>
            </a:r>
          </a:p>
          <a:p>
            <a:pPr marL="365760" indent="-365760">
              <a:spcAft>
                <a:spcPts val="600"/>
              </a:spcAft>
            </a:pPr>
            <a:r>
              <a:rPr lang="en-US" altLang="en-US" dirty="0"/>
              <a:t>The score of the middle case</a:t>
            </a:r>
          </a:p>
          <a:p>
            <a:pPr marL="365760" indent="-365760">
              <a:spcAft>
                <a:spcPts val="600"/>
              </a:spcAft>
            </a:pPr>
            <a:r>
              <a:rPr lang="en-US" altLang="en-US" dirty="0"/>
              <a:t>Can be used with variables measured at the ordinal or interval-ratio levels</a:t>
            </a:r>
          </a:p>
          <a:p>
            <a:pPr marL="365760" indent="-365760">
              <a:spcAft>
                <a:spcPts val="600"/>
              </a:spcAft>
            </a:pPr>
            <a:r>
              <a:rPr lang="en-US" altLang="en-US" dirty="0"/>
              <a:t>Cannot be used for nominal level variables</a:t>
            </a:r>
          </a:p>
        </p:txBody>
      </p:sp>
    </p:spTree>
    <p:extLst>
      <p:ext uri="{BB962C8B-B14F-4D97-AF65-F5344CB8AC3E}">
        <p14:creationId xmlns:p14="http://schemas.microsoft.com/office/powerpoint/2010/main" val="2499658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Finding the Median</a:t>
            </a:r>
            <a:endParaRPr lang="en-IN" dirty="0"/>
          </a:p>
        </p:txBody>
      </p:sp>
      <p:sp>
        <p:nvSpPr>
          <p:cNvPr id="3" name="Text Placeholder 2"/>
          <p:cNvSpPr>
            <a:spLocks noGrp="1"/>
          </p:cNvSpPr>
          <p:nvPr>
            <p:ph type="body" sz="quarter" idx="17"/>
          </p:nvPr>
        </p:nvSpPr>
        <p:spPr/>
        <p:txBody>
          <a:bodyPr/>
          <a:lstStyle/>
          <a:p>
            <a:pPr marL="609600" indent="-609600">
              <a:spcBef>
                <a:spcPts val="600"/>
              </a:spcBef>
              <a:spcAft>
                <a:spcPts val="1200"/>
              </a:spcAft>
              <a:buFont typeface="Times" panose="02020603050405020304" pitchFamily="18" charset="0"/>
              <a:buAutoNum type="arabicPeriod"/>
            </a:pPr>
            <a:r>
              <a:rPr lang="en-US" altLang="en-US" dirty="0"/>
              <a:t>Array the cases from low to high (or from high to low)</a:t>
            </a:r>
          </a:p>
          <a:p>
            <a:pPr marL="609600" indent="-609600">
              <a:spcBef>
                <a:spcPts val="600"/>
              </a:spcBef>
              <a:spcAft>
                <a:spcPts val="1200"/>
              </a:spcAft>
              <a:buFont typeface="Times" panose="02020603050405020304" pitchFamily="18" charset="0"/>
              <a:buAutoNum type="arabicPeriod"/>
            </a:pPr>
            <a:r>
              <a:rPr lang="en-US" altLang="en-US" dirty="0"/>
              <a:t>Locate the middle case</a:t>
            </a:r>
          </a:p>
          <a:p>
            <a:pPr marL="990600" lvl="1" indent="-519113">
              <a:spcBef>
                <a:spcPts val="600"/>
              </a:spcBef>
              <a:spcAft>
                <a:spcPts val="1200"/>
              </a:spcAft>
            </a:pPr>
            <a:r>
              <a:rPr lang="en-US" altLang="en-US" dirty="0"/>
              <a:t>If N is odd: the median is the score of the middle case</a:t>
            </a:r>
          </a:p>
          <a:p>
            <a:pPr marL="990600" lvl="1" indent="-519113">
              <a:spcBef>
                <a:spcPts val="600"/>
              </a:spcBef>
              <a:spcAft>
                <a:spcPts val="1200"/>
              </a:spcAft>
            </a:pPr>
            <a:r>
              <a:rPr lang="en-US" altLang="en-US" dirty="0"/>
              <a:t>If N is even: the median is the average of the scores of the two middle cases</a:t>
            </a:r>
          </a:p>
        </p:txBody>
      </p:sp>
    </p:spTree>
    <p:extLst>
      <p:ext uri="{BB962C8B-B14F-4D97-AF65-F5344CB8AC3E}">
        <p14:creationId xmlns:p14="http://schemas.microsoft.com/office/powerpoint/2010/main" val="1418802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Finding the Median: Example 1</a:t>
            </a:r>
            <a:br>
              <a:rPr lang="en-US" sz="3600" dirty="0"/>
            </a:br>
            <a:endParaRPr lang="en-IN" dirty="0"/>
          </a:p>
        </p:txBody>
      </p:sp>
      <p:sp>
        <p:nvSpPr>
          <p:cNvPr id="3" name="Text Placeholder 2"/>
          <p:cNvSpPr>
            <a:spLocks noGrp="1"/>
          </p:cNvSpPr>
          <p:nvPr>
            <p:ph type="body" sz="quarter" idx="17"/>
          </p:nvPr>
        </p:nvSpPr>
        <p:spPr>
          <a:xfrm>
            <a:off x="3284537" y="1638301"/>
            <a:ext cx="5622925" cy="827404"/>
          </a:xfrm>
        </p:spPr>
        <p:txBody>
          <a:bodyPr>
            <a:normAutofit/>
          </a:bodyPr>
          <a:lstStyle/>
          <a:p>
            <a:pPr marL="0" indent="0">
              <a:buNone/>
            </a:pPr>
            <a:r>
              <a:rPr lang="en-IN" b="1" dirty="0"/>
              <a:t>TABLE 3.4 Finding the Median with Seven Cases (</a:t>
            </a:r>
            <a:r>
              <a:rPr lang="en-IN" b="1" i="1" dirty="0"/>
              <a:t>N </a:t>
            </a:r>
            <a:r>
              <a:rPr lang="en-IN" b="1" dirty="0"/>
              <a:t>is odd)</a:t>
            </a:r>
            <a:endParaRPr lang="en-IN" dirty="0"/>
          </a:p>
        </p:txBody>
      </p:sp>
      <p:graphicFrame>
        <p:nvGraphicFramePr>
          <p:cNvPr id="6" name="Table Placeholder 3" descr="A table represents finding the median with seven cases (N is odd). The column headers read, case, and score. The table infers the following data: A, 10; B, 10; C, 8; D, 7; E, 5; F, 4; and G, 2. An arrow labeled Md points to 7."/>
          <p:cNvGraphicFramePr>
            <a:graphicFrameLocks noGrp="1"/>
          </p:cNvGraphicFramePr>
          <p:nvPr>
            <p:ph type="tbl" sz="quarter" idx="10"/>
            <p:extLst>
              <p:ext uri="{D42A27DB-BD31-4B8C-83A1-F6EECF244321}">
                <p14:modId xmlns:p14="http://schemas.microsoft.com/office/powerpoint/2010/main" val="1102270015"/>
              </p:ext>
            </p:extLst>
          </p:nvPr>
        </p:nvGraphicFramePr>
        <p:xfrm>
          <a:off x="3284537" y="2465705"/>
          <a:ext cx="5622925" cy="3169920"/>
        </p:xfrm>
        <a:graphic>
          <a:graphicData uri="http://schemas.openxmlformats.org/drawingml/2006/table">
            <a:tbl>
              <a:tblPr firstRow="1" bandRow="1">
                <a:tableStyleId>{5C22544A-7EE6-4342-B048-85BDC9FD1C3A}</a:tableStyleId>
              </a:tblPr>
              <a:tblGrid>
                <a:gridCol w="1851025">
                  <a:extLst>
                    <a:ext uri="{9D8B030D-6E8A-4147-A177-3AD203B41FA5}">
                      <a16:colId xmlns:a16="http://schemas.microsoft.com/office/drawing/2014/main" val="20000"/>
                    </a:ext>
                  </a:extLst>
                </a:gridCol>
                <a:gridCol w="2489200">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tblGrid>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Case</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Score</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A</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10</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endParaRPr lang="en-IN" sz="200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B</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10</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sz="200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C</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8</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sz="200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D</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7</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a:t>
                      </a:r>
                      <a:r>
                        <a:rPr lang="en-IN" sz="2000" b="0" i="0" u="none" strike="noStrike" kern="1200" baseline="0" dirty="0" err="1">
                          <a:solidFill>
                            <a:srgbClr val="000000"/>
                          </a:solidFill>
                          <a:latin typeface="Arial" panose="020B0604020202020204" pitchFamily="34" charset="0"/>
                          <a:ea typeface="+mn-ea"/>
                          <a:cs typeface="Arial" panose="020B0604020202020204" pitchFamily="34" charset="0"/>
                        </a:rPr>
                        <a:t>Md</a:t>
                      </a:r>
                      <a:endParaRPr lang="en-IN" sz="20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4"/>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E</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5</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5"/>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F</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4</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6"/>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G</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2</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737801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Finding the Median: Example 2</a:t>
            </a:r>
            <a:br>
              <a:rPr lang="en-US" sz="3600" dirty="0"/>
            </a:br>
            <a:endParaRPr lang="en-IN" dirty="0"/>
          </a:p>
        </p:txBody>
      </p:sp>
      <p:sp>
        <p:nvSpPr>
          <p:cNvPr id="3" name="Text Placeholder 2"/>
          <p:cNvSpPr>
            <a:spLocks noGrp="1"/>
          </p:cNvSpPr>
          <p:nvPr>
            <p:ph type="body" sz="quarter" idx="17"/>
          </p:nvPr>
        </p:nvSpPr>
        <p:spPr>
          <a:xfrm>
            <a:off x="2880361" y="1638301"/>
            <a:ext cx="5748020" cy="672104"/>
          </a:xfrm>
        </p:spPr>
        <p:txBody>
          <a:bodyPr>
            <a:normAutofit lnSpcReduction="10000"/>
          </a:bodyPr>
          <a:lstStyle/>
          <a:p>
            <a:pPr marL="0" indent="0">
              <a:buNone/>
            </a:pPr>
            <a:r>
              <a:rPr lang="en-IN" b="1" dirty="0"/>
              <a:t> TABLE 3.5 Finding the Median with Eight Cases (</a:t>
            </a:r>
            <a:r>
              <a:rPr lang="en-IN" b="1" i="1" dirty="0"/>
              <a:t>N </a:t>
            </a:r>
            <a:r>
              <a:rPr lang="en-IN" b="1" dirty="0"/>
              <a:t>is even)</a:t>
            </a:r>
            <a:endParaRPr lang="en-IN" dirty="0"/>
          </a:p>
        </p:txBody>
      </p:sp>
      <p:graphicFrame>
        <p:nvGraphicFramePr>
          <p:cNvPr id="6" name="Table Placeholder 3" descr="A table represents finding the median with eight cases (N is even). The column headers read, case, and score. The table infers the following data: A, 10; B, 10; C, 8; D, 7; E, 5; F, 4; G, 2; and H, 1. Md equals (7 plus 5) over 2 equals 6."/>
          <p:cNvGraphicFramePr>
            <a:graphicFrameLocks noGrp="1"/>
          </p:cNvGraphicFramePr>
          <p:nvPr>
            <p:ph type="tbl" sz="quarter" idx="10"/>
            <p:extLst>
              <p:ext uri="{D42A27DB-BD31-4B8C-83A1-F6EECF244321}">
                <p14:modId xmlns:p14="http://schemas.microsoft.com/office/powerpoint/2010/main" val="3374582846"/>
              </p:ext>
            </p:extLst>
          </p:nvPr>
        </p:nvGraphicFramePr>
        <p:xfrm>
          <a:off x="2992755" y="2333625"/>
          <a:ext cx="5635625" cy="3708400"/>
        </p:xfrm>
        <a:graphic>
          <a:graphicData uri="http://schemas.openxmlformats.org/drawingml/2006/table">
            <a:tbl>
              <a:tblPr firstRow="1" bandRow="1">
                <a:tableStyleId>{5C22544A-7EE6-4342-B048-85BDC9FD1C3A}</a:tableStyleId>
              </a:tblPr>
              <a:tblGrid>
                <a:gridCol w="1736725">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2298700">
                  <a:extLst>
                    <a:ext uri="{9D8B030D-6E8A-4147-A177-3AD203B41FA5}">
                      <a16:colId xmlns:a16="http://schemas.microsoft.com/office/drawing/2014/main" val="20002"/>
                    </a:ext>
                  </a:extLst>
                </a:gridCol>
              </a:tblGrid>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Case</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Score</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10</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B</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C</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8</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D</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7</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4"/>
                  </a:ext>
                </a:extLst>
              </a:tr>
              <a:tr h="370840">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a:t>
                      </a:r>
                      <a:r>
                        <a:rPr lang="en-IN" sz="1800" b="0" i="0" u="none" strike="noStrike" kern="1200" baseline="0" dirty="0" err="1">
                          <a:solidFill>
                            <a:srgbClr val="000000"/>
                          </a:solidFill>
                          <a:latin typeface="Arial" panose="020B0604020202020204" pitchFamily="34" charset="0"/>
                          <a:ea typeface="+mn-ea"/>
                          <a:cs typeface="Arial" panose="020B0604020202020204" pitchFamily="34" charset="0"/>
                        </a:rPr>
                        <a:t>Md</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(7 + 5)/2 = 6</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5"/>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E</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6"/>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F</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4</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7"/>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G</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8"/>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H</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077166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Finding the Median: Example 3</a:t>
            </a:r>
            <a:br>
              <a:rPr lang="en-US" sz="3600" dirty="0"/>
            </a:br>
            <a:endParaRPr lang="en-IN" dirty="0"/>
          </a:p>
        </p:txBody>
      </p:sp>
      <p:graphicFrame>
        <p:nvGraphicFramePr>
          <p:cNvPr id="7" name="Table Placeholder 2" descr="A table represents the robbery rate for 7 cities. The table infers the following data: Atlanta, 1037.8; Chicago, 668.0; Dallas, 582.8; San Francisco, 444.9; Los Angeles, 420.2; Boston, 416.0; and New York, 406.6."/>
          <p:cNvGraphicFramePr>
            <a:graphicFrameLocks noGrp="1"/>
          </p:cNvGraphicFramePr>
          <p:nvPr>
            <p:ph type="tbl" sz="quarter" idx="10"/>
            <p:extLst>
              <p:ext uri="{D42A27DB-BD31-4B8C-83A1-F6EECF244321}">
                <p14:modId xmlns:p14="http://schemas.microsoft.com/office/powerpoint/2010/main" val="3243753517"/>
              </p:ext>
            </p:extLst>
          </p:nvPr>
        </p:nvGraphicFramePr>
        <p:xfrm>
          <a:off x="1895471" y="1276982"/>
          <a:ext cx="8937628" cy="4702176"/>
        </p:xfrm>
        <a:graphic>
          <a:graphicData uri="http://schemas.openxmlformats.org/drawingml/2006/table">
            <a:tbl>
              <a:tblPr firstRow="1" bandRow="1">
                <a:tableStyleId>{5C22544A-7EE6-4342-B048-85BDC9FD1C3A}</a:tableStyleId>
              </a:tblPr>
              <a:tblGrid>
                <a:gridCol w="4468814">
                  <a:extLst>
                    <a:ext uri="{9D8B030D-6E8A-4147-A177-3AD203B41FA5}">
                      <a16:colId xmlns:a16="http://schemas.microsoft.com/office/drawing/2014/main" val="20000"/>
                    </a:ext>
                  </a:extLst>
                </a:gridCol>
                <a:gridCol w="4468814">
                  <a:extLst>
                    <a:ext uri="{9D8B030D-6E8A-4147-A177-3AD203B41FA5}">
                      <a16:colId xmlns:a16="http://schemas.microsoft.com/office/drawing/2014/main" val="20001"/>
                    </a:ext>
                  </a:extLst>
                </a:gridCol>
              </a:tblGrid>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Robbery Rate for 7 Cities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0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Atlanta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1037.8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Chicago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668.0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Dallas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582.8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San Francisco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444.9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Los Angeles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420.2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Boston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416.0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877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New York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406.6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22496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Finding the Median: Example 3</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kumimoji="1" lang="en-US" altLang="en-US" dirty="0"/>
              <a:t>How would the median change if we added an 8th case?</a:t>
            </a:r>
          </a:p>
          <a:p>
            <a:pPr marL="822960" lvl="1">
              <a:spcBef>
                <a:spcPts val="600"/>
              </a:spcBef>
              <a:spcAft>
                <a:spcPts val="600"/>
              </a:spcAft>
            </a:pPr>
            <a:r>
              <a:rPr kumimoji="1" lang="en-US" altLang="en-US" dirty="0"/>
              <a:t>San Diego had a robbery rate of 145.3.</a:t>
            </a:r>
          </a:p>
          <a:p>
            <a:pPr marL="365760" indent="-365760">
              <a:spcBef>
                <a:spcPts val="600"/>
              </a:spcBef>
              <a:spcAft>
                <a:spcPts val="600"/>
              </a:spcAft>
            </a:pPr>
            <a:r>
              <a:rPr lang="en-US" altLang="en-US" dirty="0"/>
              <a:t>There are now two middle cases, so the median is the average of the scores of the two middle cases:</a:t>
            </a:r>
          </a:p>
          <a:p>
            <a:pPr marL="822960" lvl="1">
              <a:spcBef>
                <a:spcPts val="600"/>
              </a:spcBef>
              <a:spcAft>
                <a:spcPts val="600"/>
              </a:spcAft>
            </a:pPr>
            <a:r>
              <a:rPr lang="en-US" altLang="en-US" dirty="0"/>
              <a:t>(444.9 + 420.2)/2 = 432.55</a:t>
            </a:r>
          </a:p>
        </p:txBody>
      </p:sp>
    </p:spTree>
    <p:extLst>
      <p:ext uri="{BB962C8B-B14F-4D97-AF65-F5344CB8AC3E}">
        <p14:creationId xmlns:p14="http://schemas.microsoft.com/office/powerpoint/2010/main" val="2953226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Other Measures of Position (1 of 3)</a:t>
            </a:r>
            <a:endParaRPr lang="en-IN" dirty="0"/>
          </a:p>
        </p:txBody>
      </p:sp>
      <p:sp>
        <p:nvSpPr>
          <p:cNvPr id="3" name="Text Placeholder 2"/>
          <p:cNvSpPr>
            <a:spLocks noGrp="1"/>
          </p:cNvSpPr>
          <p:nvPr>
            <p:ph type="body" sz="quarter" idx="17"/>
          </p:nvPr>
        </p:nvSpPr>
        <p:spPr/>
        <p:txBody>
          <a:bodyPr/>
          <a:lstStyle/>
          <a:p>
            <a:pPr marL="365760" indent="-365760">
              <a:spcAft>
                <a:spcPts val="600"/>
              </a:spcAft>
            </a:pPr>
            <a:r>
              <a:rPr lang="en-US" altLang="en-US" dirty="0"/>
              <a:t>Percentiles: point below which a specific percentage of cases fall</a:t>
            </a:r>
          </a:p>
          <a:p>
            <a:pPr marL="365760" indent="-365760">
              <a:spcAft>
                <a:spcPts val="600"/>
              </a:spcAft>
            </a:pPr>
            <a:r>
              <a:rPr lang="en-US" altLang="en-US" dirty="0"/>
              <a:t>Deciles: divides distribution into Elevenths (10, 20, 30, ... 90)</a:t>
            </a:r>
          </a:p>
          <a:p>
            <a:pPr marL="365760" indent="-365760">
              <a:spcAft>
                <a:spcPts val="600"/>
              </a:spcAft>
            </a:pPr>
            <a:r>
              <a:rPr lang="en-US" altLang="en-US" dirty="0"/>
              <a:t>Quartiles: divides distribution into quarters (25, 50, 75)</a:t>
            </a:r>
          </a:p>
          <a:p>
            <a:pPr marL="365760" indent="-365760">
              <a:spcAft>
                <a:spcPts val="600"/>
              </a:spcAft>
            </a:pPr>
            <a:r>
              <a:rPr lang="en-US" altLang="en-US" dirty="0"/>
              <a:t>Example: The 6</a:t>
            </a:r>
            <a:r>
              <a:rPr lang="en-US" altLang="en-US" baseline="30000" dirty="0"/>
              <a:t>th</a:t>
            </a:r>
            <a:r>
              <a:rPr lang="en-US" altLang="en-US" dirty="0"/>
              <a:t> </a:t>
            </a:r>
            <a:r>
              <a:rPr lang="en-US" altLang="en-US" dirty="0" err="1"/>
              <a:t>decile</a:t>
            </a:r>
            <a:r>
              <a:rPr lang="en-US" altLang="en-US" dirty="0"/>
              <a:t> (or 60</a:t>
            </a:r>
            <a:r>
              <a:rPr lang="en-US" altLang="en-US" baseline="30000" dirty="0"/>
              <a:t>th</a:t>
            </a:r>
            <a:r>
              <a:rPr lang="en-US" altLang="en-US" dirty="0"/>
              <a:t> percentile) for a sample of 70 test grades is 85, which tells us that 60% of students scored below 85 on the test</a:t>
            </a:r>
          </a:p>
          <a:p>
            <a:pPr marL="365760" indent="-365760">
              <a:spcAft>
                <a:spcPts val="600"/>
              </a:spcAft>
            </a:pPr>
            <a:r>
              <a:rPr lang="en-US" altLang="en-US" dirty="0"/>
              <a:t>The median falls at the 50</a:t>
            </a:r>
            <a:r>
              <a:rPr lang="en-US" altLang="en-US" baseline="30000" dirty="0"/>
              <a:t>th</a:t>
            </a:r>
            <a:r>
              <a:rPr lang="en-US" altLang="en-US" dirty="0"/>
              <a:t> percentile (or the 5</a:t>
            </a:r>
            <a:r>
              <a:rPr lang="en-US" altLang="en-US" baseline="30000" dirty="0"/>
              <a:t>th</a:t>
            </a:r>
            <a:r>
              <a:rPr lang="en-US" altLang="en-US" dirty="0"/>
              <a:t> </a:t>
            </a:r>
            <a:r>
              <a:rPr lang="en-US" altLang="en-US" dirty="0" err="1"/>
              <a:t>decile</a:t>
            </a:r>
            <a:r>
              <a:rPr lang="en-US" altLang="en-US" dirty="0"/>
              <a:t> or the 2</a:t>
            </a:r>
            <a:r>
              <a:rPr lang="en-US" altLang="en-US" baseline="30000" dirty="0"/>
              <a:t>nd</a:t>
            </a:r>
            <a:r>
              <a:rPr lang="en-US" altLang="en-US" dirty="0"/>
              <a:t> quartile)</a:t>
            </a:r>
          </a:p>
        </p:txBody>
      </p:sp>
    </p:spTree>
    <p:extLst>
      <p:ext uri="{BB962C8B-B14F-4D97-AF65-F5344CB8AC3E}">
        <p14:creationId xmlns:p14="http://schemas.microsoft.com/office/powerpoint/2010/main" val="3163864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Other Measures of Position (2 of 3)</a:t>
            </a:r>
            <a:endParaRPr lang="en-IN" dirty="0"/>
          </a:p>
        </p:txBody>
      </p:sp>
      <p:sp>
        <p:nvSpPr>
          <p:cNvPr id="3" name="Text Placeholder 2"/>
          <p:cNvSpPr>
            <a:spLocks noGrp="1"/>
          </p:cNvSpPr>
          <p:nvPr>
            <p:ph type="body" sz="quarter" idx="17"/>
          </p:nvPr>
        </p:nvSpPr>
        <p:spPr/>
        <p:txBody>
          <a:bodyPr/>
          <a:lstStyle/>
          <a:p>
            <a:pPr>
              <a:spcAft>
                <a:spcPts val="600"/>
              </a:spcAft>
              <a:buNone/>
              <a:defRPr/>
            </a:pPr>
            <a:r>
              <a:rPr lang="en-US" dirty="0"/>
              <a:t>To calculate a percentile:</a:t>
            </a:r>
          </a:p>
          <a:p>
            <a:pPr marL="457200" indent="-457200">
              <a:spcAft>
                <a:spcPts val="600"/>
              </a:spcAft>
              <a:buFont typeface="+mj-lt"/>
              <a:buAutoNum type="arabicPeriod"/>
              <a:defRPr/>
            </a:pPr>
            <a:r>
              <a:rPr lang="en-US" dirty="0"/>
              <a:t>Arrange scores in order from low to high</a:t>
            </a:r>
          </a:p>
          <a:p>
            <a:pPr marL="457200" indent="-457200">
              <a:spcAft>
                <a:spcPts val="600"/>
              </a:spcAft>
              <a:buFont typeface="+mj-lt"/>
              <a:buAutoNum type="arabicPeriod"/>
              <a:defRPr/>
            </a:pPr>
            <a:r>
              <a:rPr lang="en-US" dirty="0"/>
              <a:t>Multiply the number of cases (</a:t>
            </a:r>
            <a:r>
              <a:rPr lang="en-US" b="1" i="1" dirty="0"/>
              <a:t>N</a:t>
            </a:r>
            <a:r>
              <a:rPr lang="en-US" dirty="0"/>
              <a:t>) by the proportional value of the percentile (for example: the 75</a:t>
            </a:r>
            <a:r>
              <a:rPr lang="en-US" baseline="30000" dirty="0"/>
              <a:t>th</a:t>
            </a:r>
            <a:r>
              <a:rPr lang="en-US" dirty="0"/>
              <a:t> percentile would be 0.75)</a:t>
            </a:r>
          </a:p>
          <a:p>
            <a:pPr marL="457200" indent="-457200">
              <a:spcAft>
                <a:spcPts val="600"/>
              </a:spcAft>
              <a:buFont typeface="+mj-lt"/>
              <a:buAutoNum type="arabicPeriod"/>
              <a:defRPr/>
            </a:pPr>
            <a:r>
              <a:rPr lang="en-US" dirty="0"/>
              <a:t>The resultant value marks the number of the case that falls at the percentile</a:t>
            </a:r>
          </a:p>
        </p:txBody>
      </p:sp>
    </p:spTree>
    <p:extLst>
      <p:ext uri="{BB962C8B-B14F-4D97-AF65-F5344CB8AC3E}">
        <p14:creationId xmlns:p14="http://schemas.microsoft.com/office/powerpoint/2010/main" val="3028047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Other Measures of Position (3 of 3)</a:t>
            </a:r>
            <a:br>
              <a:rPr lang="en-US" sz="3600" kern="0" dirty="0"/>
            </a:br>
            <a:endParaRPr lang="en-IN" dirty="0"/>
          </a:p>
        </p:txBody>
      </p:sp>
      <p:sp>
        <p:nvSpPr>
          <p:cNvPr id="3" name="Text Placeholder 2"/>
          <p:cNvSpPr>
            <a:spLocks noGrp="1"/>
          </p:cNvSpPr>
          <p:nvPr>
            <p:ph type="body" sz="quarter" idx="17"/>
          </p:nvPr>
        </p:nvSpPr>
        <p:spPr/>
        <p:txBody>
          <a:bodyPr/>
          <a:lstStyle/>
          <a:p>
            <a:pPr marL="365760" indent="-365760">
              <a:spcBef>
                <a:spcPts val="1200"/>
              </a:spcBef>
              <a:spcAft>
                <a:spcPts val="600"/>
              </a:spcAft>
              <a:buClr>
                <a:schemeClr val="folHlink"/>
              </a:buClr>
              <a:buSzPct val="90000"/>
              <a:defRPr/>
            </a:pPr>
            <a:r>
              <a:rPr lang="en-US" kern="0" dirty="0"/>
              <a:t>Examples:</a:t>
            </a:r>
          </a:p>
          <a:p>
            <a:pPr marL="822960" lvl="1">
              <a:spcBef>
                <a:spcPts val="1200"/>
              </a:spcBef>
              <a:spcAft>
                <a:spcPts val="600"/>
              </a:spcAft>
              <a:buClr>
                <a:schemeClr val="accent1"/>
              </a:buClr>
              <a:buSzPct val="75000"/>
              <a:defRPr/>
            </a:pPr>
            <a:r>
              <a:rPr lang="en-US" sz="2200" kern="0" dirty="0"/>
              <a:t>In a sample of 70 test grades we want to find the 4</a:t>
            </a:r>
            <a:r>
              <a:rPr lang="en-US" sz="2200" kern="0" baseline="30000" dirty="0"/>
              <a:t>th</a:t>
            </a:r>
            <a:r>
              <a:rPr lang="en-US" sz="2200" kern="0" dirty="0"/>
              <a:t> decile (or 40</a:t>
            </a:r>
            <a:r>
              <a:rPr lang="en-US" sz="2200" kern="0" baseline="30000" dirty="0"/>
              <a:t>th</a:t>
            </a:r>
            <a:r>
              <a:rPr lang="en-US" sz="2200" kern="0" dirty="0"/>
              <a:t> percentile), 70 </a:t>
            </a:r>
            <a:r>
              <a:rPr lang="en-US" sz="2200" kern="0" dirty="0">
                <a:latin typeface="Arial" panose="020B0604020202020204" pitchFamily="34" charset="0"/>
                <a:cs typeface="Arial" panose="020B0604020202020204" pitchFamily="34" charset="0"/>
              </a:rPr>
              <a:t>×</a:t>
            </a:r>
            <a:r>
              <a:rPr lang="en-US" sz="2200" kern="0" dirty="0"/>
              <a:t> 0.40 = 28, so the 28</a:t>
            </a:r>
            <a:r>
              <a:rPr lang="en-US" sz="2200" kern="0" baseline="30000" dirty="0"/>
              <a:t>th</a:t>
            </a:r>
            <a:r>
              <a:rPr lang="en-US" sz="2200" kern="0" dirty="0"/>
              <a:t> case is the 40</a:t>
            </a:r>
            <a:r>
              <a:rPr lang="en-US" sz="2200" kern="0" baseline="30000" dirty="0"/>
              <a:t>th</a:t>
            </a:r>
            <a:r>
              <a:rPr lang="en-US" sz="2200" kern="0" dirty="0"/>
              <a:t> percentile</a:t>
            </a:r>
          </a:p>
          <a:p>
            <a:pPr marL="822960" lvl="1">
              <a:spcBef>
                <a:spcPts val="1200"/>
              </a:spcBef>
              <a:spcAft>
                <a:spcPts val="600"/>
              </a:spcAft>
              <a:buClr>
                <a:schemeClr val="accent1"/>
              </a:buClr>
              <a:buSzPct val="75000"/>
              <a:defRPr/>
            </a:pPr>
            <a:r>
              <a:rPr lang="en-US" sz="2200" kern="0" dirty="0"/>
              <a:t>In a sample of 70 test grades we want to find the 3</a:t>
            </a:r>
            <a:r>
              <a:rPr lang="en-US" sz="2200" kern="0" baseline="30000" dirty="0"/>
              <a:t>rd</a:t>
            </a:r>
            <a:r>
              <a:rPr lang="en-US" sz="2200" kern="0" dirty="0"/>
              <a:t> quartile (or 75</a:t>
            </a:r>
            <a:r>
              <a:rPr lang="en-US" sz="2200" kern="0" baseline="30000" dirty="0"/>
              <a:t>th</a:t>
            </a:r>
            <a:r>
              <a:rPr lang="en-US" sz="2200" kern="0" dirty="0"/>
              <a:t> percentile), 70 </a:t>
            </a:r>
            <a:r>
              <a:rPr lang="en-US" sz="2200" kern="0" dirty="0">
                <a:latin typeface="Arial" panose="020B0604020202020204" pitchFamily="34" charset="0"/>
                <a:cs typeface="Arial" panose="020B0604020202020204" pitchFamily="34" charset="0"/>
              </a:rPr>
              <a:t>×</a:t>
            </a:r>
            <a:r>
              <a:rPr lang="en-US" sz="2200" kern="0" dirty="0"/>
              <a:t> 0.75 = 52.5, rounding to 53 the 53</a:t>
            </a:r>
            <a:r>
              <a:rPr lang="en-US" sz="2200" kern="0" baseline="30000" dirty="0"/>
              <a:t>rd</a:t>
            </a:r>
            <a:r>
              <a:rPr lang="en-US" sz="2200" kern="0" dirty="0"/>
              <a:t>  case is the 75</a:t>
            </a:r>
            <a:r>
              <a:rPr lang="en-US" sz="2200" kern="0" baseline="30000" dirty="0"/>
              <a:t>th</a:t>
            </a:r>
            <a:r>
              <a:rPr lang="en-US" sz="2200" kern="0" dirty="0"/>
              <a:t> percentile</a:t>
            </a:r>
          </a:p>
        </p:txBody>
      </p:sp>
    </p:spTree>
    <p:extLst>
      <p:ext uri="{BB962C8B-B14F-4D97-AF65-F5344CB8AC3E}">
        <p14:creationId xmlns:p14="http://schemas.microsoft.com/office/powerpoint/2010/main" val="3168262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Mean</a:t>
            </a:r>
            <a:endParaRPr lang="en-IN" dirty="0"/>
          </a:p>
        </p:txBody>
      </p:sp>
      <p:sp>
        <p:nvSpPr>
          <p:cNvPr id="3" name="Text Placeholder 2"/>
          <p:cNvSpPr>
            <a:spLocks noGrp="1"/>
          </p:cNvSpPr>
          <p:nvPr>
            <p:ph type="body" sz="quarter" idx="17"/>
          </p:nvPr>
        </p:nvSpPr>
        <p:spPr/>
        <p:txBody>
          <a:bodyPr/>
          <a:lstStyle/>
          <a:p>
            <a:pPr marL="365760" indent="-365760">
              <a:spcAft>
                <a:spcPts val="600"/>
              </a:spcAft>
            </a:pPr>
            <a:r>
              <a:rPr lang="en-US" altLang="en-US" dirty="0"/>
              <a:t>The average score</a:t>
            </a:r>
          </a:p>
          <a:p>
            <a:pPr marL="365760" indent="-365760">
              <a:spcAft>
                <a:spcPts val="600"/>
              </a:spcAft>
            </a:pPr>
            <a:r>
              <a:rPr lang="en-US" altLang="en-US" dirty="0"/>
              <a:t>Requires variables measured at the interval-ratio level but is often used with ordinal-level variables</a:t>
            </a:r>
          </a:p>
          <a:p>
            <a:pPr marL="365760" indent="-365760">
              <a:spcAft>
                <a:spcPts val="600"/>
              </a:spcAft>
            </a:pPr>
            <a:r>
              <a:rPr lang="en-US" altLang="en-US" dirty="0"/>
              <a:t>Cannot be used for nominal-level variables</a:t>
            </a:r>
          </a:p>
          <a:p>
            <a:pPr marL="365760" indent="-365760">
              <a:spcAft>
                <a:spcPts val="600"/>
              </a:spcAft>
            </a:pPr>
            <a:r>
              <a:rPr lang="en-US" altLang="en-US" dirty="0"/>
              <a:t>The mean or arithmetic average, is by far the most commonly used measure of central tendency</a:t>
            </a:r>
          </a:p>
        </p:txBody>
      </p:sp>
    </p:spTree>
    <p:extLst>
      <p:ext uri="{BB962C8B-B14F-4D97-AF65-F5344CB8AC3E}">
        <p14:creationId xmlns:p14="http://schemas.microsoft.com/office/powerpoint/2010/main" val="3641404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Finding the Mean </a:t>
            </a:r>
            <a:endParaRPr lang="en-IN" dirty="0"/>
          </a:p>
        </p:txBody>
      </p:sp>
      <p:sp>
        <p:nvSpPr>
          <p:cNvPr id="3" name="Text Placeholder 2"/>
          <p:cNvSpPr>
            <a:spLocks noGrp="1"/>
          </p:cNvSpPr>
          <p:nvPr>
            <p:ph type="body" sz="quarter" idx="17"/>
          </p:nvPr>
        </p:nvSpPr>
        <p:spPr>
          <a:xfrm>
            <a:off x="743576" y="1638301"/>
            <a:ext cx="10711543" cy="434340"/>
          </a:xfrm>
        </p:spPr>
        <p:txBody>
          <a:bodyPr/>
          <a:lstStyle/>
          <a:p>
            <a:pPr marL="0" indent="0">
              <a:buNone/>
            </a:pPr>
            <a:r>
              <a:rPr kumimoji="1" lang="en-US" altLang="en-US" dirty="0"/>
              <a:t>To calculate: add all of the scores and then divide by the number of scores (</a:t>
            </a:r>
            <a:r>
              <a:rPr kumimoji="1" lang="en-US" altLang="en-US" b="1" i="1" dirty="0"/>
              <a:t>N</a:t>
            </a:r>
            <a:r>
              <a:rPr kumimoji="1" lang="en-US" altLang="en-US" dirty="0"/>
              <a:t> )</a:t>
            </a:r>
          </a:p>
        </p:txBody>
      </p:sp>
      <p:graphicFrame>
        <p:nvGraphicFramePr>
          <p:cNvPr id="7" name="Object 3" descr="The mathematical formula for the mean is X bar equals the summation of X_i over N. X bar is the mean. The summation of X_i is the summation of the scores. N is the number of cases.">
            <a:extLst>
              <a:ext uri="{FF2B5EF4-FFF2-40B4-BE49-F238E27FC236}">
                <a16:creationId xmlns:a16="http://schemas.microsoft.com/office/drawing/2014/main" id="{38C77AF2-AD41-4571-805C-E11E0F09B67C}"/>
              </a:ext>
            </a:extLst>
          </p:cNvPr>
          <p:cNvGraphicFramePr>
            <a:graphicFrameLocks noGrp="1" noChangeAspect="1"/>
          </p:cNvGraphicFramePr>
          <p:nvPr>
            <p:ph type="tbl" sz="quarter" idx="10"/>
            <p:extLst>
              <p:ext uri="{D42A27DB-BD31-4B8C-83A1-F6EECF244321}">
                <p14:modId xmlns:p14="http://schemas.microsoft.com/office/powerpoint/2010/main" val="1966416775"/>
              </p:ext>
            </p:extLst>
          </p:nvPr>
        </p:nvGraphicFramePr>
        <p:xfrm>
          <a:off x="838200" y="2565419"/>
          <a:ext cx="6502320" cy="2654280"/>
        </p:xfrm>
        <a:graphic>
          <a:graphicData uri="http://schemas.openxmlformats.org/presentationml/2006/ole">
            <mc:AlternateContent xmlns:mc="http://schemas.openxmlformats.org/markup-compatibility/2006">
              <mc:Choice xmlns:v="urn:schemas-microsoft-com:vml" Requires="v">
                <p:oleObj spid="_x0000_s2170" name="Equation" r:id="rId3" imgW="6502320" imgH="2654280" progId="Equation.DSMT4">
                  <p:embed/>
                </p:oleObj>
              </mc:Choice>
              <mc:Fallback>
                <p:oleObj name="Equation" r:id="rId3" imgW="6502320" imgH="2654280" progId="Equation.DSMT4">
                  <p:embed/>
                  <p:pic>
                    <p:nvPicPr>
                      <p:cNvPr id="4" name="Object 3"/>
                      <p:cNvPicPr/>
                      <p:nvPr/>
                    </p:nvPicPr>
                    <p:blipFill>
                      <a:blip r:embed="rId4"/>
                      <a:stretch>
                        <a:fillRect/>
                      </a:stretch>
                    </p:blipFill>
                    <p:spPr>
                      <a:xfrm>
                        <a:off x="838200" y="2565419"/>
                        <a:ext cx="6502320" cy="2654280"/>
                      </a:xfrm>
                      <a:prstGeom prst="rect">
                        <a:avLst/>
                      </a:prstGeom>
                    </p:spPr>
                  </p:pic>
                </p:oleObj>
              </mc:Fallback>
            </mc:AlternateContent>
          </a:graphicData>
        </a:graphic>
      </p:graphicFrame>
    </p:spTree>
    <p:extLst>
      <p:ext uri="{BB962C8B-B14F-4D97-AF65-F5344CB8AC3E}">
        <p14:creationId xmlns:p14="http://schemas.microsoft.com/office/powerpoint/2010/main" val="507741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sz="3600" kern="0" dirty="0"/>
              <a:t>Finding the Mean: Example </a:t>
            </a:r>
            <a:br>
              <a:rPr kumimoji="1" lang="en-US" sz="3600" kern="0" dirty="0"/>
            </a:br>
            <a:endParaRPr lang="en-IN" dirty="0"/>
          </a:p>
        </p:txBody>
      </p:sp>
      <p:sp>
        <p:nvSpPr>
          <p:cNvPr id="3" name="Text Placeholder 2">
            <a:extLst>
              <a:ext uri="{FF2B5EF4-FFF2-40B4-BE49-F238E27FC236}">
                <a16:creationId xmlns:a16="http://schemas.microsoft.com/office/drawing/2014/main" id="{7EBBD10B-2C79-4B21-B5BE-266E828A1D22}"/>
              </a:ext>
            </a:extLst>
          </p:cNvPr>
          <p:cNvSpPr>
            <a:spLocks noGrp="1"/>
          </p:cNvSpPr>
          <p:nvPr>
            <p:ph type="body" sz="quarter" idx="17"/>
          </p:nvPr>
        </p:nvSpPr>
        <p:spPr>
          <a:xfrm>
            <a:off x="3831903" y="1479052"/>
            <a:ext cx="4255144" cy="429260"/>
          </a:xfrm>
        </p:spPr>
        <p:txBody>
          <a:bodyPr anchor="ctr">
            <a:normAutofit/>
          </a:bodyPr>
          <a:lstStyle/>
          <a:p>
            <a:pPr marL="0" indent="0" algn="ctr">
              <a:buNone/>
            </a:pPr>
            <a:r>
              <a:rPr lang="en-US" sz="2000" dirty="0">
                <a:latin typeface="Arial" panose="020B0604020202020204" pitchFamily="34" charset="0"/>
                <a:cs typeface="Arial" panose="020B0604020202020204" pitchFamily="34" charset="0"/>
              </a:rPr>
              <a:t>Robbery Rate for 7 Cities</a:t>
            </a:r>
          </a:p>
        </p:txBody>
      </p:sp>
      <p:graphicFrame>
        <p:nvGraphicFramePr>
          <p:cNvPr id="7" name="Table Placeholder 3" descr="A table represents the robbery rate for 7 cities. The table infers the following data: Atlanta, 1037.8; Chicago, 668.0; Dallas, 582.8; San Francisco, 444.9; Los Angeles, 420.2; Boston, 416.0; New York, 406.6; and total, 4121.6."/>
          <p:cNvGraphicFramePr>
            <a:graphicFrameLocks noGrp="1"/>
          </p:cNvGraphicFramePr>
          <p:nvPr>
            <p:ph type="tbl" sz="quarter" idx="10"/>
            <p:extLst>
              <p:ext uri="{D42A27DB-BD31-4B8C-83A1-F6EECF244321}">
                <p14:modId xmlns:p14="http://schemas.microsoft.com/office/powerpoint/2010/main" val="2871612872"/>
              </p:ext>
            </p:extLst>
          </p:nvPr>
        </p:nvGraphicFramePr>
        <p:xfrm>
          <a:off x="1895475" y="1479052"/>
          <a:ext cx="8128000" cy="35661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072920"/>
                  </a:ext>
                </a:extLst>
              </a:tr>
              <a:tr h="370840">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Atlanta</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1037.8</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Chicago</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668.0</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Dallas</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582.8</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San Francisco</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444.9</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Los Angeles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420.2</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70840">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Boston</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416.0</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70840">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New York</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406.6</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70840">
                <a:tc>
                  <a:txBody>
                    <a:bodyPr/>
                    <a:lstStyle/>
                    <a:p>
                      <a:pPr algn="ctr"/>
                      <a:r>
                        <a:rPr kumimoji="0" lang="en-US" sz="20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Total</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20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4121.6</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6" name="Text Placeholder 4"/>
          <p:cNvSpPr>
            <a:spLocks noGrp="1"/>
          </p:cNvSpPr>
          <p:nvPr>
            <p:ph type="body" sz="quarter" idx="18"/>
          </p:nvPr>
        </p:nvSpPr>
        <p:spPr>
          <a:xfrm>
            <a:off x="742188" y="5338170"/>
            <a:ext cx="10707624" cy="849270"/>
          </a:xfrm>
        </p:spPr>
        <p:txBody>
          <a:bodyPr/>
          <a:lstStyle/>
          <a:p>
            <a:pPr marL="0" indent="0">
              <a:buNone/>
            </a:pPr>
            <a:r>
              <a:rPr lang="en-US" altLang="en-US" dirty="0">
                <a:latin typeface="Calibri" panose="020F0502020204030204" pitchFamily="34" charset="0"/>
              </a:rPr>
              <a:t>The mean is 4121.6/8 = 515.2 </a:t>
            </a:r>
          </a:p>
          <a:p>
            <a:pPr marL="0" indent="0">
              <a:buNone/>
            </a:pPr>
            <a:r>
              <a:rPr lang="en-US" altLang="en-US" dirty="0">
                <a:latin typeface="Calibri" panose="020F0502020204030204" pitchFamily="34" charset="0"/>
              </a:rPr>
              <a:t>These cities averaged 515.2 robberies per 100,000 population.</a:t>
            </a:r>
          </a:p>
        </p:txBody>
      </p:sp>
    </p:spTree>
    <p:extLst>
      <p:ext uri="{BB962C8B-B14F-4D97-AF65-F5344CB8AC3E}">
        <p14:creationId xmlns:p14="http://schemas.microsoft.com/office/powerpoint/2010/main" val="2700265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Three Characteristics of the Mean</a:t>
            </a:r>
            <a:endParaRPr lang="en-IN" dirty="0"/>
          </a:p>
        </p:txBody>
      </p:sp>
      <p:sp>
        <p:nvSpPr>
          <p:cNvPr id="3" name="Text Placeholder 2"/>
          <p:cNvSpPr>
            <a:spLocks noGrp="1"/>
          </p:cNvSpPr>
          <p:nvPr>
            <p:ph type="body" sz="quarter" idx="17"/>
          </p:nvPr>
        </p:nvSpPr>
        <p:spPr>
          <a:xfrm>
            <a:off x="738269" y="1346995"/>
            <a:ext cx="10711543" cy="868096"/>
          </a:xfrm>
        </p:spPr>
        <p:txBody>
          <a:bodyPr>
            <a:normAutofit/>
          </a:bodyPr>
          <a:lstStyle/>
          <a:p>
            <a:pPr marL="514350" indent="-514350">
              <a:buFont typeface="Calibri" panose="020F0502020204030204" pitchFamily="34" charset="0"/>
              <a:buAutoNum type="arabicPeriod"/>
            </a:pPr>
            <a:r>
              <a:rPr lang="en-US" altLang="en-US" dirty="0"/>
              <a:t>The mean “balances” out all of the scores in a distribution; all scores “cancel out” around the mean</a:t>
            </a:r>
          </a:p>
        </p:txBody>
      </p:sp>
      <p:graphicFrame>
        <p:nvGraphicFramePr>
          <p:cNvPr id="11" name="Object 3" descr="An equation reads, the summation of X_i minus X bar equals 0.">
            <a:extLst>
              <a:ext uri="{FF2B5EF4-FFF2-40B4-BE49-F238E27FC236}">
                <a16:creationId xmlns:a16="http://schemas.microsoft.com/office/drawing/2014/main" id="{F4DBA4D9-34DC-4671-B97A-DE9274093BBE}"/>
              </a:ext>
            </a:extLst>
          </p:cNvPr>
          <p:cNvGraphicFramePr>
            <a:graphicFrameLocks noGrp="1" noChangeAspect="1"/>
          </p:cNvGraphicFramePr>
          <p:nvPr>
            <p:ph type="pic" sz="quarter" idx="19"/>
            <p:extLst>
              <p:ext uri="{D42A27DB-BD31-4B8C-83A1-F6EECF244321}">
                <p14:modId xmlns:p14="http://schemas.microsoft.com/office/powerpoint/2010/main" val="2710720817"/>
              </p:ext>
            </p:extLst>
          </p:nvPr>
        </p:nvGraphicFramePr>
        <p:xfrm>
          <a:off x="4370705" y="2524856"/>
          <a:ext cx="1917360" cy="431640"/>
        </p:xfrm>
        <a:graphic>
          <a:graphicData uri="http://schemas.openxmlformats.org/presentationml/2006/ole">
            <mc:AlternateContent xmlns:mc="http://schemas.openxmlformats.org/markup-compatibility/2006">
              <mc:Choice xmlns:v="urn:schemas-microsoft-com:vml" Requires="v">
                <p:oleObj spid="_x0000_s3310" name="Equation" r:id="rId3" imgW="1917360" imgH="431640" progId="Equation.DSMT4">
                  <p:embed/>
                </p:oleObj>
              </mc:Choice>
              <mc:Fallback>
                <p:oleObj name="Equation" r:id="rId3" imgW="1917360" imgH="431640" progId="Equation.DSMT4">
                  <p:embed/>
                  <p:pic>
                    <p:nvPicPr>
                      <p:cNvPr id="4" name="Object 3"/>
                      <p:cNvPicPr/>
                      <p:nvPr/>
                    </p:nvPicPr>
                    <p:blipFill>
                      <a:blip r:embed="rId4"/>
                      <a:stretch>
                        <a:fillRect/>
                      </a:stretch>
                    </p:blipFill>
                    <p:spPr>
                      <a:xfrm>
                        <a:off x="4370705" y="2524856"/>
                        <a:ext cx="1917360" cy="431640"/>
                      </a:xfrm>
                      <a:prstGeom prst="rect">
                        <a:avLst/>
                      </a:prstGeom>
                    </p:spPr>
                  </p:pic>
                </p:oleObj>
              </mc:Fallback>
            </mc:AlternateContent>
          </a:graphicData>
        </a:graphic>
      </p:graphicFrame>
      <p:sp>
        <p:nvSpPr>
          <p:cNvPr id="9" name="Text Placeholder 4">
            <a:extLst>
              <a:ext uri="{FF2B5EF4-FFF2-40B4-BE49-F238E27FC236}">
                <a16:creationId xmlns:a16="http://schemas.microsoft.com/office/drawing/2014/main" id="{57C4D60D-9CDD-4744-B732-824C05974C74}"/>
              </a:ext>
            </a:extLst>
          </p:cNvPr>
          <p:cNvSpPr>
            <a:spLocks noGrp="1"/>
          </p:cNvSpPr>
          <p:nvPr>
            <p:ph type="body" sz="quarter" idx="20"/>
          </p:nvPr>
        </p:nvSpPr>
        <p:spPr>
          <a:xfrm>
            <a:off x="642257" y="3249614"/>
            <a:ext cx="10711543" cy="868096"/>
          </a:xfrm>
        </p:spPr>
        <p:txBody>
          <a:bodyPr>
            <a:noAutofit/>
          </a:bodyPr>
          <a:lstStyle/>
          <a:p>
            <a:pPr marL="457200" indent="-457200">
              <a:buFont typeface="+mj-lt"/>
              <a:buAutoNum type="arabicPeriod" startAt="2"/>
            </a:pPr>
            <a:r>
              <a:rPr lang="en-US" dirty="0"/>
              <a:t>The mean is the point of minimized variation of the scores, “least squares principle”</a:t>
            </a:r>
          </a:p>
        </p:txBody>
      </p:sp>
      <p:graphicFrame>
        <p:nvGraphicFramePr>
          <p:cNvPr id="10" name="Object 5" descr="An equation reads, the summation of (X_i minus X bar) squared equals minimum.">
            <a:extLst>
              <a:ext uri="{FF2B5EF4-FFF2-40B4-BE49-F238E27FC236}">
                <a16:creationId xmlns:a16="http://schemas.microsoft.com/office/drawing/2014/main" id="{0F72BE80-7889-4042-93BC-7A1461B62E0D}"/>
              </a:ext>
            </a:extLst>
          </p:cNvPr>
          <p:cNvGraphicFramePr>
            <a:graphicFrameLocks noGrp="1" noChangeAspect="1"/>
          </p:cNvGraphicFramePr>
          <p:nvPr>
            <p:ph type="pic" sz="quarter" idx="10"/>
            <p:extLst>
              <p:ext uri="{D42A27DB-BD31-4B8C-83A1-F6EECF244321}">
                <p14:modId xmlns:p14="http://schemas.microsoft.com/office/powerpoint/2010/main" val="1595478062"/>
              </p:ext>
            </p:extLst>
          </p:nvPr>
        </p:nvGraphicFramePr>
        <p:xfrm>
          <a:off x="3786425" y="4344988"/>
          <a:ext cx="3085920" cy="444240"/>
        </p:xfrm>
        <a:graphic>
          <a:graphicData uri="http://schemas.openxmlformats.org/presentationml/2006/ole">
            <mc:AlternateContent xmlns:mc="http://schemas.openxmlformats.org/markup-compatibility/2006">
              <mc:Choice xmlns:v="urn:schemas-microsoft-com:vml" Requires="v">
                <p:oleObj spid="_x0000_s3311" name="Equation" r:id="rId5" imgW="3085920" imgH="444240" progId="Equation.DSMT4">
                  <p:embed/>
                </p:oleObj>
              </mc:Choice>
              <mc:Fallback>
                <p:oleObj name="Equation" r:id="rId5" imgW="3085920" imgH="444240" progId="Equation.DSMT4">
                  <p:embed/>
                  <p:pic>
                    <p:nvPicPr>
                      <p:cNvPr id="5" name="Object 4"/>
                      <p:cNvPicPr/>
                      <p:nvPr/>
                    </p:nvPicPr>
                    <p:blipFill>
                      <a:blip r:embed="rId6"/>
                      <a:stretch>
                        <a:fillRect/>
                      </a:stretch>
                    </p:blipFill>
                    <p:spPr>
                      <a:xfrm>
                        <a:off x="3786425" y="4344988"/>
                        <a:ext cx="3085920" cy="444240"/>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0DA2A820-3394-4FAB-BBD1-6D77AFFD0247}"/>
              </a:ext>
            </a:extLst>
          </p:cNvPr>
          <p:cNvSpPr>
            <a:spLocks noGrp="1"/>
          </p:cNvSpPr>
          <p:nvPr>
            <p:ph type="body" sz="quarter" idx="18"/>
          </p:nvPr>
        </p:nvSpPr>
        <p:spPr>
          <a:xfrm>
            <a:off x="742188" y="5086350"/>
            <a:ext cx="10707624" cy="868097"/>
          </a:xfrm>
        </p:spPr>
        <p:txBody>
          <a:bodyPr/>
          <a:lstStyle/>
          <a:p>
            <a:pPr marL="457200" indent="-457200">
              <a:buClr>
                <a:srgbClr val="004A78"/>
              </a:buClr>
              <a:buFont typeface="+mj-lt"/>
              <a:buAutoNum type="arabicPeriod" startAt="3"/>
            </a:pPr>
            <a:r>
              <a:rPr lang="en-US" dirty="0"/>
              <a:t>The mean is affected by all scores; all scores are used in the calculation of the mean</a:t>
            </a:r>
          </a:p>
        </p:txBody>
      </p:sp>
    </p:spTree>
    <p:extLst>
      <p:ext uri="{BB962C8B-B14F-4D97-AF65-F5344CB8AC3E}">
        <p14:creationId xmlns:p14="http://schemas.microsoft.com/office/powerpoint/2010/main" val="2437709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3600" dirty="0"/>
              <a:t>The Mean “Balances Out” All Scores</a:t>
            </a:r>
            <a:endParaRPr lang="en-IN" dirty="0"/>
          </a:p>
        </p:txBody>
      </p:sp>
      <p:sp>
        <p:nvSpPr>
          <p:cNvPr id="6" name="Text Placeholder 2"/>
          <p:cNvSpPr>
            <a:spLocks noGrp="1"/>
          </p:cNvSpPr>
          <p:nvPr>
            <p:ph type="body" sz="quarter" idx="17"/>
          </p:nvPr>
        </p:nvSpPr>
        <p:spPr>
          <a:xfrm>
            <a:off x="743576" y="1638300"/>
            <a:ext cx="10711543" cy="471029"/>
          </a:xfrm>
        </p:spPr>
        <p:txBody>
          <a:bodyPr/>
          <a:lstStyle/>
          <a:p>
            <a:pPr marL="0" indent="0">
              <a:buNone/>
            </a:pPr>
            <a:r>
              <a:rPr lang="en-IN" b="1" dirty="0"/>
              <a:t>A Demonstration Showing That All Scores Cancel Out Around the Mean</a:t>
            </a:r>
            <a:endParaRPr lang="en-IN" dirty="0"/>
          </a:p>
        </p:txBody>
      </p:sp>
      <p:graphicFrame>
        <p:nvGraphicFramePr>
          <p:cNvPr id="8" name="Table Placeholder 3" descr="A two column table demonstrates that all scores cancel out around the mean. Column 1 labeled X subscript i and shows scores of 65, 73, 77, 85, and 90. Column 2 is labeled X subscript i minus X_ and shows scores of 65 minus 78 equals negative 13, 72 minus 78 equals minus 5, 77 minus 78 equals minus 1, 85 minus 78 equals 7, and 90 minus 78 equals 12. "/>
          <p:cNvGraphicFramePr>
            <a:graphicFrameLocks noGrp="1"/>
          </p:cNvGraphicFramePr>
          <p:nvPr>
            <p:ph type="tbl" sz="quarter" idx="10"/>
            <p:extLst>
              <p:ext uri="{D42A27DB-BD31-4B8C-83A1-F6EECF244321}">
                <p14:modId xmlns:p14="http://schemas.microsoft.com/office/powerpoint/2010/main" val="3380500151"/>
              </p:ext>
            </p:extLst>
          </p:nvPr>
        </p:nvGraphicFramePr>
        <p:xfrm>
          <a:off x="2026920" y="2428015"/>
          <a:ext cx="6858000" cy="3448051"/>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tblGrid>
              <a:tr h="536576">
                <a:tc>
                  <a:txBody>
                    <a:bodyPr/>
                    <a:lstStyle/>
                    <a:p>
                      <a:endParaRPr lang="en-IN" sz="2000" u="none" dirty="0">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endParaRPr lang="en-IN" sz="2000" dirty="0">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415925">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65</a:t>
                      </a:r>
                      <a:endParaRPr lang="en-IN" sz="2000" dirty="0">
                        <a:solidFill>
                          <a:srgbClr val="000000"/>
                        </a:solidFill>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65 − 78 = −13</a:t>
                      </a:r>
                      <a:endParaRPr lang="en-IN" sz="2000" dirty="0">
                        <a:solidFill>
                          <a:srgbClr val="000000"/>
                        </a:solidFill>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415925">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73</a:t>
                      </a:r>
                      <a:endParaRPr lang="en-IN" sz="2000" dirty="0">
                        <a:solidFill>
                          <a:srgbClr val="000000"/>
                        </a:solidFill>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73 − 78 = −5</a:t>
                      </a:r>
                      <a:endParaRPr lang="en-IN" sz="2000" dirty="0">
                        <a:solidFill>
                          <a:srgbClr val="000000"/>
                        </a:solidFill>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noFill/>
                  </a:tcPr>
                </a:tc>
                <a:extLst>
                  <a:ext uri="{0D108BD9-81ED-4DB2-BD59-A6C34878D82A}">
                    <a16:rowId xmlns:a16="http://schemas.microsoft.com/office/drawing/2014/main" val="10002"/>
                  </a:ext>
                </a:extLst>
              </a:tr>
              <a:tr h="415925">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77</a:t>
                      </a:r>
                      <a:endParaRPr lang="en-IN" sz="2000" dirty="0">
                        <a:solidFill>
                          <a:srgbClr val="000000"/>
                        </a:solidFill>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77 − 78 = −1</a:t>
                      </a:r>
                      <a:endParaRPr lang="en-IN" sz="2000" dirty="0">
                        <a:solidFill>
                          <a:srgbClr val="000000"/>
                        </a:solidFill>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noFill/>
                  </a:tcPr>
                </a:tc>
                <a:extLst>
                  <a:ext uri="{0D108BD9-81ED-4DB2-BD59-A6C34878D82A}">
                    <a16:rowId xmlns:a16="http://schemas.microsoft.com/office/drawing/2014/main" val="10003"/>
                  </a:ext>
                </a:extLst>
              </a:tr>
              <a:tr h="415925">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85</a:t>
                      </a:r>
                      <a:endParaRPr lang="en-IN" sz="2000" dirty="0">
                        <a:solidFill>
                          <a:srgbClr val="000000"/>
                        </a:solidFill>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85 − 78 = 7</a:t>
                      </a:r>
                      <a:endParaRPr lang="en-IN" sz="2000" dirty="0">
                        <a:solidFill>
                          <a:srgbClr val="000000"/>
                        </a:solidFill>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noFill/>
                  </a:tcPr>
                </a:tc>
                <a:extLst>
                  <a:ext uri="{0D108BD9-81ED-4DB2-BD59-A6C34878D82A}">
                    <a16:rowId xmlns:a16="http://schemas.microsoft.com/office/drawing/2014/main" val="10004"/>
                  </a:ext>
                </a:extLst>
              </a:tr>
              <a:tr h="415925">
                <a:tc>
                  <a:txBody>
                    <a:bodyPr/>
                    <a:lstStyle/>
                    <a:p>
                      <a:pPr algn="ctr"/>
                      <a:r>
                        <a:rPr lang="en-US" sz="2000" u="sng" dirty="0">
                          <a:solidFill>
                            <a:srgbClr val="000000"/>
                          </a:solidFill>
                          <a:latin typeface="Arial" panose="020B0604020202020204" pitchFamily="34" charset="0"/>
                          <a:cs typeface="Arial" panose="020B0604020202020204" pitchFamily="34" charset="0"/>
                        </a:rPr>
                        <a:t>90</a:t>
                      </a:r>
                      <a:endParaRPr lang="en-IN" sz="2000" u="sng" dirty="0">
                        <a:solidFill>
                          <a:srgbClr val="000000"/>
                        </a:solidFill>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90 − 78 = </a:t>
                      </a:r>
                      <a:r>
                        <a:rPr lang="en-IN" sz="2000" b="0" i="0" u="sng" strike="noStrike" kern="1200" baseline="0" dirty="0">
                          <a:solidFill>
                            <a:srgbClr val="000000"/>
                          </a:solidFill>
                          <a:latin typeface="Arial" panose="020B0604020202020204" pitchFamily="34" charset="0"/>
                          <a:ea typeface="+mn-ea"/>
                          <a:cs typeface="Arial" panose="020B0604020202020204" pitchFamily="34" charset="0"/>
                        </a:rPr>
                        <a:t>12</a:t>
                      </a:r>
                      <a:endParaRPr lang="en-IN" sz="2000" u="sng" dirty="0">
                        <a:solidFill>
                          <a:srgbClr val="000000"/>
                        </a:solidFill>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noFill/>
                  </a:tcPr>
                </a:tc>
                <a:extLst>
                  <a:ext uri="{0D108BD9-81ED-4DB2-BD59-A6C34878D82A}">
                    <a16:rowId xmlns:a16="http://schemas.microsoft.com/office/drawing/2014/main" val="10005"/>
                  </a:ext>
                </a:extLst>
              </a:tr>
              <a:tr h="415925">
                <a:tc>
                  <a:txBody>
                    <a:bodyPr/>
                    <a:lstStyle/>
                    <a:p>
                      <a:endParaRPr lang="en-IN" sz="2000" dirty="0">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noFill/>
                  </a:tcPr>
                </a:tc>
                <a:tc>
                  <a:txBody>
                    <a:bodyPr/>
                    <a:lstStyle/>
                    <a:p>
                      <a:endParaRPr lang="en-IN" sz="2000" dirty="0">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noFill/>
                  </a:tcPr>
                </a:tc>
                <a:extLst>
                  <a:ext uri="{0D108BD9-81ED-4DB2-BD59-A6C34878D82A}">
                    <a16:rowId xmlns:a16="http://schemas.microsoft.com/office/drawing/2014/main" val="10006"/>
                  </a:ext>
                </a:extLst>
              </a:tr>
              <a:tr h="415925">
                <a:tc>
                  <a:txBody>
                    <a:bodyPr/>
                    <a:lstStyle/>
                    <a:p>
                      <a:endParaRPr lang="en-IN" sz="2000" dirty="0">
                        <a:latin typeface="Arial" panose="020B0604020202020204" pitchFamily="34" charset="0"/>
                        <a:cs typeface="Arial" panose="020B0604020202020204" pitchFamily="34" charset="0"/>
                      </a:endParaRPr>
                    </a:p>
                  </a:txBody>
                  <a:tcPr marL="15431" marR="15431">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endParaRPr lang="en-IN" sz="2000" dirty="0">
                        <a:latin typeface="Arial" panose="020B0604020202020204" pitchFamily="34" charset="0"/>
                        <a:cs typeface="Arial" panose="020B0604020202020204" pitchFamily="34" charset="0"/>
                      </a:endParaRPr>
                    </a:p>
                  </a:txBody>
                  <a:tcPr marL="15431" marR="15431">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aphicFrame>
        <p:nvGraphicFramePr>
          <p:cNvPr id="22" name="Object 4">
            <a:extLst>
              <a:ext uri="{FF2B5EF4-FFF2-40B4-BE49-F238E27FC236}">
                <a16:creationId xmlns:a16="http://schemas.microsoft.com/office/drawing/2014/main" id="{EF8821B9-A9DA-4F20-8301-065B0705116A}"/>
              </a:ext>
            </a:extLst>
          </p:cNvPr>
          <p:cNvGraphicFramePr>
            <a:graphicFrameLocks noGrp="1" noChangeAspect="1"/>
          </p:cNvGraphicFramePr>
          <p:nvPr>
            <p:ph type="tbl" sz="quarter" idx="20"/>
            <p:extLst>
              <p:ext uri="{D42A27DB-BD31-4B8C-83A1-F6EECF244321}">
                <p14:modId xmlns:p14="http://schemas.microsoft.com/office/powerpoint/2010/main" val="3609089686"/>
              </p:ext>
            </p:extLst>
          </p:nvPr>
        </p:nvGraphicFramePr>
        <p:xfrm>
          <a:off x="3128963" y="2536825"/>
          <a:ext cx="291960" cy="330120"/>
        </p:xfrm>
        <a:graphic>
          <a:graphicData uri="http://schemas.openxmlformats.org/presentationml/2006/ole">
            <mc:AlternateContent xmlns:mc="http://schemas.openxmlformats.org/markup-compatibility/2006">
              <mc:Choice xmlns:v="urn:schemas-microsoft-com:vml" Requires="v">
                <p:oleObj spid="_x0000_s4661" name="Equation" r:id="rId3" imgW="291960" imgH="330120" progId="Equation.DSMT4">
                  <p:embed/>
                </p:oleObj>
              </mc:Choice>
              <mc:Fallback>
                <p:oleObj name="Equation" r:id="rId3" imgW="291960" imgH="330120" progId="Equation.DSMT4">
                  <p:embed/>
                  <p:pic>
                    <p:nvPicPr>
                      <p:cNvPr id="12" name="Object 11"/>
                      <p:cNvPicPr/>
                      <p:nvPr/>
                    </p:nvPicPr>
                    <p:blipFill>
                      <a:blip r:embed="rId4"/>
                      <a:stretch>
                        <a:fillRect/>
                      </a:stretch>
                    </p:blipFill>
                    <p:spPr>
                      <a:xfrm>
                        <a:off x="3128963" y="2536825"/>
                        <a:ext cx="291960" cy="330120"/>
                      </a:xfrm>
                      <a:prstGeom prst="rect">
                        <a:avLst/>
                      </a:prstGeom>
                    </p:spPr>
                  </p:pic>
                </p:oleObj>
              </mc:Fallback>
            </mc:AlternateContent>
          </a:graphicData>
        </a:graphic>
      </p:graphicFrame>
      <p:graphicFrame>
        <p:nvGraphicFramePr>
          <p:cNvPr id="23" name="Object 5">
            <a:extLst>
              <a:ext uri="{FF2B5EF4-FFF2-40B4-BE49-F238E27FC236}">
                <a16:creationId xmlns:a16="http://schemas.microsoft.com/office/drawing/2014/main" id="{FE7399E9-B9EB-443B-9EED-7471390595C3}"/>
              </a:ext>
            </a:extLst>
          </p:cNvPr>
          <p:cNvGraphicFramePr>
            <a:graphicFrameLocks noGrp="1" noChangeAspect="1"/>
          </p:cNvGraphicFramePr>
          <p:nvPr>
            <p:ph type="tbl" sz="quarter" idx="21"/>
            <p:extLst>
              <p:ext uri="{D42A27DB-BD31-4B8C-83A1-F6EECF244321}">
                <p14:modId xmlns:p14="http://schemas.microsoft.com/office/powerpoint/2010/main" val="2236959693"/>
              </p:ext>
            </p:extLst>
          </p:nvPr>
        </p:nvGraphicFramePr>
        <p:xfrm>
          <a:off x="5961119" y="2515585"/>
          <a:ext cx="761760" cy="355320"/>
        </p:xfrm>
        <a:graphic>
          <a:graphicData uri="http://schemas.openxmlformats.org/presentationml/2006/ole">
            <mc:AlternateContent xmlns:mc="http://schemas.openxmlformats.org/markup-compatibility/2006">
              <mc:Choice xmlns:v="urn:schemas-microsoft-com:vml" Requires="v">
                <p:oleObj spid="_x0000_s4662" name="Equation" r:id="rId5" imgW="761760" imgH="355320" progId="Equation.DSMT4">
                  <p:embed/>
                </p:oleObj>
              </mc:Choice>
              <mc:Fallback>
                <p:oleObj name="Equation" r:id="rId5" imgW="761760" imgH="355320" progId="Equation.DSMT4">
                  <p:embed/>
                  <p:pic>
                    <p:nvPicPr>
                      <p:cNvPr id="13" name="Object 12"/>
                      <p:cNvPicPr/>
                      <p:nvPr/>
                    </p:nvPicPr>
                    <p:blipFill>
                      <a:blip r:embed="rId6"/>
                      <a:stretch>
                        <a:fillRect/>
                      </a:stretch>
                    </p:blipFill>
                    <p:spPr>
                      <a:xfrm>
                        <a:off x="5961119" y="2515585"/>
                        <a:ext cx="761760" cy="355320"/>
                      </a:xfrm>
                      <a:prstGeom prst="rect">
                        <a:avLst/>
                      </a:prstGeom>
                    </p:spPr>
                  </p:pic>
                </p:oleObj>
              </mc:Fallback>
            </mc:AlternateContent>
          </a:graphicData>
        </a:graphic>
      </p:graphicFrame>
      <p:graphicFrame>
        <p:nvGraphicFramePr>
          <p:cNvPr id="25" name="Object 6" descr="An equation reads, the summation of X_i equals 390. X bar equals 390 over 5 which further equals 78.">
            <a:extLst>
              <a:ext uri="{FF2B5EF4-FFF2-40B4-BE49-F238E27FC236}">
                <a16:creationId xmlns:a16="http://schemas.microsoft.com/office/drawing/2014/main" id="{4D890536-5F5F-4B0B-9817-E07F6B958A30}"/>
              </a:ext>
            </a:extLst>
          </p:cNvPr>
          <p:cNvGraphicFramePr>
            <a:graphicFrameLocks noGrp="1" noChangeAspect="1"/>
          </p:cNvGraphicFramePr>
          <p:nvPr>
            <p:ph type="tbl" sz="quarter" idx="26"/>
            <p:extLst>
              <p:ext uri="{D42A27DB-BD31-4B8C-83A1-F6EECF244321}">
                <p14:modId xmlns:p14="http://schemas.microsoft.com/office/powerpoint/2010/main" val="3807531248"/>
              </p:ext>
            </p:extLst>
          </p:nvPr>
        </p:nvGraphicFramePr>
        <p:xfrm>
          <a:off x="2179320" y="5013960"/>
          <a:ext cx="1676160" cy="736560"/>
        </p:xfrm>
        <a:graphic>
          <a:graphicData uri="http://schemas.openxmlformats.org/presentationml/2006/ole">
            <mc:AlternateContent xmlns:mc="http://schemas.openxmlformats.org/markup-compatibility/2006">
              <mc:Choice xmlns:v="urn:schemas-microsoft-com:vml" Requires="v">
                <p:oleObj spid="_x0000_s4663" name="Equation" r:id="rId7" imgW="1676160" imgH="736560" progId="Equation.DSMT4">
                  <p:embed/>
                </p:oleObj>
              </mc:Choice>
              <mc:Fallback>
                <p:oleObj name="Equation" r:id="rId7" imgW="1676160" imgH="736560" progId="Equation.DSMT4">
                  <p:embed/>
                  <p:pic>
                    <p:nvPicPr>
                      <p:cNvPr id="9" name="Object 8"/>
                      <p:cNvPicPr/>
                      <p:nvPr/>
                    </p:nvPicPr>
                    <p:blipFill>
                      <a:blip r:embed="rId8"/>
                      <a:stretch>
                        <a:fillRect/>
                      </a:stretch>
                    </p:blipFill>
                    <p:spPr>
                      <a:xfrm>
                        <a:off x="2179320" y="5013960"/>
                        <a:ext cx="1676160" cy="736560"/>
                      </a:xfrm>
                      <a:prstGeom prst="rect">
                        <a:avLst/>
                      </a:prstGeom>
                    </p:spPr>
                  </p:pic>
                </p:oleObj>
              </mc:Fallback>
            </mc:AlternateContent>
          </a:graphicData>
        </a:graphic>
      </p:graphicFrame>
      <p:graphicFrame>
        <p:nvGraphicFramePr>
          <p:cNvPr id="24" name="Object 7" descr="An equation reads, the summation of X_i minus X bar equals 0.">
            <a:extLst>
              <a:ext uri="{FF2B5EF4-FFF2-40B4-BE49-F238E27FC236}">
                <a16:creationId xmlns:a16="http://schemas.microsoft.com/office/drawing/2014/main" id="{5F1F6C6F-CB15-411D-8D63-3D0FD414A249}"/>
              </a:ext>
            </a:extLst>
          </p:cNvPr>
          <p:cNvGraphicFramePr>
            <a:graphicFrameLocks noGrp="1" noChangeAspect="1"/>
          </p:cNvGraphicFramePr>
          <p:nvPr>
            <p:ph type="tbl" sz="quarter" idx="27"/>
            <p:extLst>
              <p:ext uri="{D42A27DB-BD31-4B8C-83A1-F6EECF244321}">
                <p14:modId xmlns:p14="http://schemas.microsoft.com/office/powerpoint/2010/main" val="947857095"/>
              </p:ext>
            </p:extLst>
          </p:nvPr>
        </p:nvGraphicFramePr>
        <p:xfrm>
          <a:off x="5916479" y="5176500"/>
          <a:ext cx="1612800" cy="380880"/>
        </p:xfrm>
        <a:graphic>
          <a:graphicData uri="http://schemas.openxmlformats.org/presentationml/2006/ole">
            <mc:AlternateContent xmlns:mc="http://schemas.openxmlformats.org/markup-compatibility/2006">
              <mc:Choice xmlns:v="urn:schemas-microsoft-com:vml" Requires="v">
                <p:oleObj spid="_x0000_s4664" name="Equation" r:id="rId9" imgW="1612800" imgH="380880" progId="Equation.DSMT4">
                  <p:embed/>
                </p:oleObj>
              </mc:Choice>
              <mc:Fallback>
                <p:oleObj name="Equation" r:id="rId9" imgW="1612800" imgH="380880" progId="Equation.DSMT4">
                  <p:embed/>
                  <p:pic>
                    <p:nvPicPr>
                      <p:cNvPr id="10" name="Object 9"/>
                      <p:cNvPicPr/>
                      <p:nvPr/>
                    </p:nvPicPr>
                    <p:blipFill>
                      <a:blip r:embed="rId10"/>
                      <a:stretch>
                        <a:fillRect/>
                      </a:stretch>
                    </p:blipFill>
                    <p:spPr>
                      <a:xfrm>
                        <a:off x="5916479" y="5176500"/>
                        <a:ext cx="1612800" cy="380880"/>
                      </a:xfrm>
                      <a:prstGeom prst="rect">
                        <a:avLst/>
                      </a:prstGeom>
                    </p:spPr>
                  </p:pic>
                </p:oleObj>
              </mc:Fallback>
            </mc:AlternateContent>
          </a:graphicData>
        </a:graphic>
      </p:graphicFrame>
    </p:spTree>
    <p:extLst>
      <p:ext uri="{BB962C8B-B14F-4D97-AF65-F5344CB8AC3E}">
        <p14:creationId xmlns:p14="http://schemas.microsoft.com/office/powerpoint/2010/main" val="2798095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600" kern="0" dirty="0">
                <a:solidFill>
                  <a:schemeClr val="tx2"/>
                </a:solidFill>
              </a:rPr>
              <a:t>The Mean Is the Point of Minimized Variation</a:t>
            </a:r>
            <a:br>
              <a:rPr lang="en-US" sz="3600" kern="0" dirty="0">
                <a:solidFill>
                  <a:schemeClr val="tx2"/>
                </a:solidFill>
              </a:rPr>
            </a:br>
            <a:endParaRPr lang="en-IN" dirty="0"/>
          </a:p>
        </p:txBody>
      </p:sp>
      <p:sp>
        <p:nvSpPr>
          <p:cNvPr id="6" name="Text Placeholder 2"/>
          <p:cNvSpPr>
            <a:spLocks noGrp="1"/>
          </p:cNvSpPr>
          <p:nvPr>
            <p:ph type="body" sz="quarter" idx="17"/>
          </p:nvPr>
        </p:nvSpPr>
        <p:spPr>
          <a:xfrm>
            <a:off x="743576" y="1638301"/>
            <a:ext cx="10711543" cy="382958"/>
          </a:xfrm>
        </p:spPr>
        <p:txBody>
          <a:bodyPr>
            <a:normAutofit/>
          </a:bodyPr>
          <a:lstStyle/>
          <a:p>
            <a:pPr marL="0" indent="0">
              <a:buNone/>
            </a:pPr>
            <a:r>
              <a:rPr lang="en-IN" sz="2000" b="1" dirty="0"/>
              <a:t>A Demonstration Showing That the Mean Is the Point of Minimized Variation</a:t>
            </a:r>
            <a:endParaRPr lang="en-IN" sz="2000" dirty="0"/>
          </a:p>
        </p:txBody>
      </p:sp>
      <p:graphicFrame>
        <p:nvGraphicFramePr>
          <p:cNvPr id="8" name="Table Placeholder 3" descr="A table shows that the mean is the point of minimized variation. The column headers read, 1, X_i; 2, X_i minus X bar; 3, (X_i minus X bar) squared; 4, (X_i minus 77) squared. The table infers the following data: 65, 65 minus 78 equals negative 13, (negative 13) squared equals 169, and 65 minus 77 equals (negative 12) squared equals 144; 73, 73 minus 78 equals negative 5, (negative 5) squared equals 25, 73 minus 77 equals (negative 4) squared equals 16; 77, 77 minus 78 equals negative 1, (negative 1) squared equals 1, 77 minus 77 equals 0 squared equals 0; 85, 85 minus 78 equals 7, (7) squared equals 49, 85 minus 77 equals (8) squared equals 64; 90, 90 minus 78 equals 12, (12) squared 144, 90 minus 77 equals (13) squared equals 169; summation of X_i equals 390, summation of X_i minus X bar equals 0, summation of (X_i minus x bar) squared equals 388, and summation of (X_i minus 77) squared equals 393."/>
          <p:cNvGraphicFramePr>
            <a:graphicFrameLocks noGrp="1"/>
          </p:cNvGraphicFramePr>
          <p:nvPr>
            <p:ph type="tbl" sz="quarter" idx="10"/>
            <p:extLst>
              <p:ext uri="{D42A27DB-BD31-4B8C-83A1-F6EECF244321}">
                <p14:modId xmlns:p14="http://schemas.microsoft.com/office/powerpoint/2010/main" val="3004372708"/>
              </p:ext>
            </p:extLst>
          </p:nvPr>
        </p:nvGraphicFramePr>
        <p:xfrm>
          <a:off x="1013459" y="2217893"/>
          <a:ext cx="9326881" cy="3813177"/>
        </p:xfrm>
        <a:graphic>
          <a:graphicData uri="http://schemas.openxmlformats.org/drawingml/2006/table">
            <a:tbl>
              <a:tblPr firstRow="1" bandRow="1">
                <a:tableStyleId>{5C22544A-7EE6-4342-B048-85BDC9FD1C3A}</a:tableStyleId>
              </a:tblPr>
              <a:tblGrid>
                <a:gridCol w="2157298">
                  <a:extLst>
                    <a:ext uri="{9D8B030D-6E8A-4147-A177-3AD203B41FA5}">
                      <a16:colId xmlns:a16="http://schemas.microsoft.com/office/drawing/2014/main" val="20000"/>
                    </a:ext>
                  </a:extLst>
                </a:gridCol>
                <a:gridCol w="2157298">
                  <a:extLst>
                    <a:ext uri="{9D8B030D-6E8A-4147-A177-3AD203B41FA5}">
                      <a16:colId xmlns:a16="http://schemas.microsoft.com/office/drawing/2014/main" val="20001"/>
                    </a:ext>
                  </a:extLst>
                </a:gridCol>
                <a:gridCol w="2157298">
                  <a:extLst>
                    <a:ext uri="{9D8B030D-6E8A-4147-A177-3AD203B41FA5}">
                      <a16:colId xmlns:a16="http://schemas.microsoft.com/office/drawing/2014/main" val="20002"/>
                    </a:ext>
                  </a:extLst>
                </a:gridCol>
                <a:gridCol w="2854987">
                  <a:extLst>
                    <a:ext uri="{9D8B030D-6E8A-4147-A177-3AD203B41FA5}">
                      <a16:colId xmlns:a16="http://schemas.microsoft.com/office/drawing/2014/main" val="20003"/>
                    </a:ext>
                  </a:extLst>
                </a:gridCol>
              </a:tblGrid>
              <a:tr h="454422">
                <a:tc>
                  <a:txBody>
                    <a:bodyPr/>
                    <a:lstStyle/>
                    <a:p>
                      <a:pPr algn="ctr"/>
                      <a:r>
                        <a:rPr lang="en-US" sz="1800" dirty="0">
                          <a:solidFill>
                            <a:srgbClr val="000000"/>
                          </a:solidFill>
                          <a:latin typeface="Arial" panose="020B0604020202020204" pitchFamily="34" charset="0"/>
                          <a:cs typeface="Arial" panose="020B0604020202020204" pitchFamily="34" charset="0"/>
                        </a:rPr>
                        <a:t>1</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54422">
                <a:tc>
                  <a:txBody>
                    <a:bodyPr/>
                    <a:lstStyle/>
                    <a:p>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r h="454422">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65</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65 − 78 = −13</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(−13)</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169</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65 − 77 = (−12)</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144</a:t>
                      </a:r>
                      <a:endParaRPr lang="en-IN" sz="1800" dirty="0">
                        <a:solidFill>
                          <a:srgbClr val="000000"/>
                        </a:solidFill>
                        <a:latin typeface="Arial" panose="020B0604020202020204" pitchFamily="34" charset="0"/>
                        <a:cs typeface="Arial" panose="020B0604020202020204" pitchFamily="34" charset="0"/>
                      </a:endParaRPr>
                    </a:p>
                  </a:txBody>
                  <a:tcPr marL="14093" marR="14093">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2"/>
                  </a:ext>
                </a:extLst>
              </a:tr>
              <a:tr h="454422">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73</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73 − 78 =   −5</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(−5)</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25</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73 − 77 =   (−4)</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16</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extLst>
                  <a:ext uri="{0D108BD9-81ED-4DB2-BD59-A6C34878D82A}">
                    <a16:rowId xmlns:a16="http://schemas.microsoft.com/office/drawing/2014/main" val="10003"/>
                  </a:ext>
                </a:extLst>
              </a:tr>
              <a:tr h="454422">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77</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77 − 78 =   −1</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(−1)</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1</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77 − 77 =     (0)</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0</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extLst>
                  <a:ext uri="{0D108BD9-81ED-4DB2-BD59-A6C34878D82A}">
                    <a16:rowId xmlns:a16="http://schemas.microsoft.com/office/drawing/2014/main" val="10004"/>
                  </a:ext>
                </a:extLst>
              </a:tr>
              <a:tr h="454422">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85</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85 − 78 =     7</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(7)</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49</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85 − 77 =     (8)</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64</a:t>
                      </a:r>
                      <a:endParaRPr lang="en-IN" sz="1800" dirty="0">
                        <a:solidFill>
                          <a:srgbClr val="000000"/>
                        </a:solidFill>
                        <a:latin typeface="Arial" panose="020B0604020202020204" pitchFamily="34" charset="0"/>
                        <a:cs typeface="Arial" panose="020B0604020202020204" pitchFamily="34" charset="0"/>
                      </a:endParaRPr>
                    </a:p>
                  </a:txBody>
                  <a:tcPr marL="14093" marR="14093">
                    <a:noFill/>
                  </a:tcPr>
                </a:tc>
                <a:extLst>
                  <a:ext uri="{0D108BD9-81ED-4DB2-BD59-A6C34878D82A}">
                    <a16:rowId xmlns:a16="http://schemas.microsoft.com/office/drawing/2014/main" val="10005"/>
                  </a:ext>
                </a:extLst>
              </a:tr>
              <a:tr h="454422">
                <a:tc>
                  <a:txBody>
                    <a:bodyPr/>
                    <a:lstStyle/>
                    <a:p>
                      <a:pPr algn="ctr"/>
                      <a:r>
                        <a:rPr lang="en-IN" sz="1800" b="0" i="0" u="sng" strike="noStrike" kern="1200" baseline="0" dirty="0">
                          <a:solidFill>
                            <a:srgbClr val="000000"/>
                          </a:solidFill>
                          <a:latin typeface="Arial" panose="020B0604020202020204" pitchFamily="34" charset="0"/>
                          <a:ea typeface="+mn-ea"/>
                          <a:cs typeface="Arial" panose="020B0604020202020204" pitchFamily="34" charset="0"/>
                        </a:rPr>
                        <a:t>       90</a:t>
                      </a:r>
                      <a:endParaRPr lang="en-IN" sz="1800" u="sng"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90 − 78 =   </a:t>
                      </a:r>
                      <a:r>
                        <a:rPr lang="en-IN" sz="1800" b="0" i="0" u="sng" strike="noStrike" kern="1200" baseline="0" dirty="0">
                          <a:solidFill>
                            <a:srgbClr val="000000"/>
                          </a:solidFill>
                          <a:latin typeface="Arial" panose="020B0604020202020204" pitchFamily="34" charset="0"/>
                          <a:ea typeface="+mn-ea"/>
                          <a:cs typeface="Arial" panose="020B0604020202020204" pitchFamily="34" charset="0"/>
                        </a:rPr>
                        <a:t>12</a:t>
                      </a:r>
                      <a:endParaRPr lang="en-IN" sz="1800" u="sng"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(12)</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a:t>
                      </a:r>
                      <a:r>
                        <a:rPr lang="en-IN" sz="1800" b="0" i="0" u="sng" strike="noStrike" kern="1200" baseline="0" dirty="0">
                          <a:solidFill>
                            <a:srgbClr val="000000"/>
                          </a:solidFill>
                          <a:latin typeface="Arial" panose="020B0604020202020204" pitchFamily="34" charset="0"/>
                          <a:ea typeface="+mn-ea"/>
                          <a:cs typeface="Arial" panose="020B0604020202020204" pitchFamily="34" charset="0"/>
                        </a:rPr>
                        <a:t>144</a:t>
                      </a:r>
                      <a:endParaRPr lang="en-IN" sz="1800" u="sng" dirty="0">
                        <a:solidFill>
                          <a:srgbClr val="000000"/>
                        </a:solidFill>
                        <a:latin typeface="Arial" panose="020B0604020202020204" pitchFamily="34" charset="0"/>
                        <a:cs typeface="Arial" panose="020B0604020202020204" pitchFamily="34" charset="0"/>
                      </a:endParaRPr>
                    </a:p>
                  </a:txBody>
                  <a:tcPr marL="14093" marR="14093">
                    <a:noFill/>
                  </a:tcPr>
                </a:tc>
                <a:tc>
                  <a:txBody>
                    <a:bodyPr/>
                    <a:lstStyle/>
                    <a:p>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90 − 77 =  (13)</a:t>
                      </a:r>
                      <a:r>
                        <a:rPr lang="en-IN" sz="1800" b="0" i="0" u="none" strike="noStrike" kern="1200" baseline="30000" dirty="0">
                          <a:solidFill>
                            <a:srgbClr val="000000"/>
                          </a:solidFill>
                          <a:latin typeface="Arial" panose="020B0604020202020204" pitchFamily="34" charset="0"/>
                          <a:ea typeface="+mn-ea"/>
                          <a:cs typeface="Arial" panose="020B0604020202020204" pitchFamily="34" charset="0"/>
                        </a:rPr>
                        <a:t>2</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  </a:t>
                      </a:r>
                      <a:r>
                        <a:rPr lang="en-IN" sz="1800" b="0" i="0" u="sng" strike="noStrike" kern="1200" baseline="0" dirty="0">
                          <a:solidFill>
                            <a:srgbClr val="000000"/>
                          </a:solidFill>
                          <a:latin typeface="Arial" panose="020B0604020202020204" pitchFamily="34" charset="0"/>
                          <a:ea typeface="+mn-ea"/>
                          <a:cs typeface="Arial" panose="020B0604020202020204" pitchFamily="34" charset="0"/>
                        </a:rPr>
                        <a:t>169</a:t>
                      </a:r>
                      <a:endParaRPr lang="en-IN" sz="1800" u="sng" dirty="0">
                        <a:solidFill>
                          <a:srgbClr val="000000"/>
                        </a:solidFill>
                        <a:latin typeface="Arial" panose="020B0604020202020204" pitchFamily="34" charset="0"/>
                        <a:cs typeface="Arial" panose="020B0604020202020204" pitchFamily="34" charset="0"/>
                      </a:endParaRPr>
                    </a:p>
                  </a:txBody>
                  <a:tcPr marL="14093" marR="14093">
                    <a:noFill/>
                  </a:tcPr>
                </a:tc>
                <a:extLst>
                  <a:ext uri="{0D108BD9-81ED-4DB2-BD59-A6C34878D82A}">
                    <a16:rowId xmlns:a16="http://schemas.microsoft.com/office/drawing/2014/main" val="10006"/>
                  </a:ext>
                </a:extLst>
              </a:tr>
              <a:tr h="632223">
                <a:tc>
                  <a:txBody>
                    <a:bodyPr/>
                    <a:lstStyle/>
                    <a:p>
                      <a:endParaRPr lang="en-IN" sz="1800" dirty="0">
                        <a:latin typeface="Arial" panose="020B0604020202020204" pitchFamily="34" charset="0"/>
                        <a:cs typeface="Arial" panose="020B0604020202020204" pitchFamily="34" charset="0"/>
                      </a:endParaRPr>
                    </a:p>
                  </a:txBody>
                  <a:tcPr marL="14093" marR="14093">
                    <a:lnB w="12700" cap="flat" cmpd="sng" algn="ctr">
                      <a:solidFill>
                        <a:schemeClr val="tx1"/>
                      </a:solidFill>
                      <a:prstDash val="solid"/>
                      <a:round/>
                      <a:headEnd type="none" w="med" len="med"/>
                      <a:tailEnd type="none" w="med" len="med"/>
                    </a:lnB>
                    <a:noFill/>
                  </a:tcPr>
                </a:tc>
                <a:tc>
                  <a:txBody>
                    <a:bodyPr/>
                    <a:lstStyle/>
                    <a:p>
                      <a:endParaRPr lang="en-IN" sz="1800" dirty="0">
                        <a:latin typeface="Arial" panose="020B0604020202020204" pitchFamily="34" charset="0"/>
                        <a:cs typeface="Arial" panose="020B0604020202020204" pitchFamily="34" charset="0"/>
                      </a:endParaRPr>
                    </a:p>
                  </a:txBody>
                  <a:tcPr marL="14093" marR="14093">
                    <a:lnB w="12700" cap="flat" cmpd="sng" algn="ctr">
                      <a:solidFill>
                        <a:schemeClr val="tx1"/>
                      </a:solidFill>
                      <a:prstDash val="solid"/>
                      <a:round/>
                      <a:headEnd type="none" w="med" len="med"/>
                      <a:tailEnd type="none" w="med" len="med"/>
                    </a:lnB>
                    <a:noFill/>
                  </a:tcPr>
                </a:tc>
                <a:tc>
                  <a:txBody>
                    <a:bodyPr/>
                    <a:lstStyle/>
                    <a:p>
                      <a:endParaRPr lang="en-IN" sz="1800" dirty="0">
                        <a:latin typeface="Arial" panose="020B0604020202020204" pitchFamily="34" charset="0"/>
                        <a:cs typeface="Arial" panose="020B0604020202020204" pitchFamily="34" charset="0"/>
                      </a:endParaRPr>
                    </a:p>
                  </a:txBody>
                  <a:tcPr marL="14093" marR="14093">
                    <a:lnB w="12700" cap="flat" cmpd="sng" algn="ctr">
                      <a:solidFill>
                        <a:schemeClr val="tx1"/>
                      </a:solidFill>
                      <a:prstDash val="solid"/>
                      <a:round/>
                      <a:headEnd type="none" w="med" len="med"/>
                      <a:tailEnd type="none" w="med" len="med"/>
                    </a:lnB>
                    <a:noFill/>
                  </a:tcPr>
                </a:tc>
                <a:tc>
                  <a:txBody>
                    <a:bodyPr/>
                    <a:lstStyle/>
                    <a:p>
                      <a:endParaRPr lang="en-IN" sz="1800" dirty="0">
                        <a:latin typeface="Arial" panose="020B0604020202020204" pitchFamily="34" charset="0"/>
                        <a:cs typeface="Arial" panose="020B0604020202020204" pitchFamily="34" charset="0"/>
                      </a:endParaRPr>
                    </a:p>
                  </a:txBody>
                  <a:tcPr marL="14093" marR="14093">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aphicFrame>
        <p:nvGraphicFramePr>
          <p:cNvPr id="27" name="Object 4">
            <a:extLst>
              <a:ext uri="{FF2B5EF4-FFF2-40B4-BE49-F238E27FC236}">
                <a16:creationId xmlns:a16="http://schemas.microsoft.com/office/drawing/2014/main" id="{2FB9E215-9E48-454B-AEFC-12AFDE874562}"/>
              </a:ext>
            </a:extLst>
          </p:cNvPr>
          <p:cNvGraphicFramePr>
            <a:graphicFrameLocks noGrp="1" noChangeAspect="1"/>
          </p:cNvGraphicFramePr>
          <p:nvPr>
            <p:ph type="tbl" sz="quarter" idx="20"/>
            <p:extLst>
              <p:ext uri="{D42A27DB-BD31-4B8C-83A1-F6EECF244321}">
                <p14:modId xmlns:p14="http://schemas.microsoft.com/office/powerpoint/2010/main" val="4170904267"/>
              </p:ext>
            </p:extLst>
          </p:nvPr>
        </p:nvGraphicFramePr>
        <p:xfrm>
          <a:off x="1997075" y="2754313"/>
          <a:ext cx="266400" cy="291960"/>
        </p:xfrm>
        <a:graphic>
          <a:graphicData uri="http://schemas.openxmlformats.org/presentationml/2006/ole">
            <mc:AlternateContent xmlns:mc="http://schemas.openxmlformats.org/markup-compatibility/2006">
              <mc:Choice xmlns:v="urn:schemas-microsoft-com:vml" Requires="v">
                <p:oleObj spid="_x0000_s5995" name="Equation" r:id="rId3" imgW="266400" imgH="291960" progId="Equation.DSMT4">
                  <p:embed/>
                </p:oleObj>
              </mc:Choice>
              <mc:Fallback>
                <p:oleObj name="Equation" r:id="rId3" imgW="266400" imgH="291960" progId="Equation.DSMT4">
                  <p:embed/>
                  <p:pic>
                    <p:nvPicPr>
                      <p:cNvPr id="9" name="Object 8"/>
                      <p:cNvPicPr/>
                      <p:nvPr/>
                    </p:nvPicPr>
                    <p:blipFill>
                      <a:blip r:embed="rId4"/>
                      <a:stretch>
                        <a:fillRect/>
                      </a:stretch>
                    </p:blipFill>
                    <p:spPr>
                      <a:xfrm>
                        <a:off x="1997075" y="2754313"/>
                        <a:ext cx="266400" cy="291960"/>
                      </a:xfrm>
                      <a:prstGeom prst="rect">
                        <a:avLst/>
                      </a:prstGeom>
                    </p:spPr>
                  </p:pic>
                </p:oleObj>
              </mc:Fallback>
            </mc:AlternateContent>
          </a:graphicData>
        </a:graphic>
      </p:graphicFrame>
      <p:graphicFrame>
        <p:nvGraphicFramePr>
          <p:cNvPr id="28" name="Object 5">
            <a:extLst>
              <a:ext uri="{FF2B5EF4-FFF2-40B4-BE49-F238E27FC236}">
                <a16:creationId xmlns:a16="http://schemas.microsoft.com/office/drawing/2014/main" id="{400D2BB8-E3E4-45D7-886B-AB183B5D6B1A}"/>
              </a:ext>
            </a:extLst>
          </p:cNvPr>
          <p:cNvGraphicFramePr>
            <a:graphicFrameLocks noGrp="1" noChangeAspect="1"/>
          </p:cNvGraphicFramePr>
          <p:nvPr>
            <p:ph type="tbl" sz="quarter" idx="21"/>
            <p:extLst>
              <p:ext uri="{D42A27DB-BD31-4B8C-83A1-F6EECF244321}">
                <p14:modId xmlns:p14="http://schemas.microsoft.com/office/powerpoint/2010/main" val="831901043"/>
              </p:ext>
            </p:extLst>
          </p:nvPr>
        </p:nvGraphicFramePr>
        <p:xfrm>
          <a:off x="3870643" y="2729113"/>
          <a:ext cx="685800" cy="317160"/>
        </p:xfrm>
        <a:graphic>
          <a:graphicData uri="http://schemas.openxmlformats.org/presentationml/2006/ole">
            <mc:AlternateContent xmlns:mc="http://schemas.openxmlformats.org/markup-compatibility/2006">
              <mc:Choice xmlns:v="urn:schemas-microsoft-com:vml" Requires="v">
                <p:oleObj spid="_x0000_s5996" name="Equation" r:id="rId5" imgW="685800" imgH="317160" progId="Equation.DSMT4">
                  <p:embed/>
                </p:oleObj>
              </mc:Choice>
              <mc:Fallback>
                <p:oleObj name="Equation" r:id="rId5" imgW="685800" imgH="317160" progId="Equation.DSMT4">
                  <p:embed/>
                  <p:pic>
                    <p:nvPicPr>
                      <p:cNvPr id="10" name="Object 9"/>
                      <p:cNvPicPr/>
                      <p:nvPr/>
                    </p:nvPicPr>
                    <p:blipFill>
                      <a:blip r:embed="rId6"/>
                      <a:stretch>
                        <a:fillRect/>
                      </a:stretch>
                    </p:blipFill>
                    <p:spPr>
                      <a:xfrm>
                        <a:off x="3870643" y="2729113"/>
                        <a:ext cx="685800" cy="317160"/>
                      </a:xfrm>
                      <a:prstGeom prst="rect">
                        <a:avLst/>
                      </a:prstGeom>
                    </p:spPr>
                  </p:pic>
                </p:oleObj>
              </mc:Fallback>
            </mc:AlternateContent>
          </a:graphicData>
        </a:graphic>
      </p:graphicFrame>
      <p:graphicFrame>
        <p:nvGraphicFramePr>
          <p:cNvPr id="29" name="Object 6">
            <a:extLst>
              <a:ext uri="{FF2B5EF4-FFF2-40B4-BE49-F238E27FC236}">
                <a16:creationId xmlns:a16="http://schemas.microsoft.com/office/drawing/2014/main" id="{EE007EA9-915D-4BBB-A063-91C685A5DC37}"/>
              </a:ext>
            </a:extLst>
          </p:cNvPr>
          <p:cNvGraphicFramePr>
            <a:graphicFrameLocks noGrp="1" noChangeAspect="1"/>
          </p:cNvGraphicFramePr>
          <p:nvPr>
            <p:ph type="tbl" sz="quarter" idx="23"/>
            <p:extLst>
              <p:ext uri="{D42A27DB-BD31-4B8C-83A1-F6EECF244321}">
                <p14:modId xmlns:p14="http://schemas.microsoft.com/office/powerpoint/2010/main" val="1551090086"/>
              </p:ext>
            </p:extLst>
          </p:nvPr>
        </p:nvGraphicFramePr>
        <p:xfrm>
          <a:off x="5916930" y="2716153"/>
          <a:ext cx="927000" cy="330120"/>
        </p:xfrm>
        <a:graphic>
          <a:graphicData uri="http://schemas.openxmlformats.org/presentationml/2006/ole">
            <mc:AlternateContent xmlns:mc="http://schemas.openxmlformats.org/markup-compatibility/2006">
              <mc:Choice xmlns:v="urn:schemas-microsoft-com:vml" Requires="v">
                <p:oleObj spid="_x0000_s5997" name="Equation" r:id="rId7" imgW="927000" imgH="330120" progId="Equation.DSMT4">
                  <p:embed/>
                </p:oleObj>
              </mc:Choice>
              <mc:Fallback>
                <p:oleObj name="Equation" r:id="rId7" imgW="927000" imgH="330120" progId="Equation.DSMT4">
                  <p:embed/>
                  <p:pic>
                    <p:nvPicPr>
                      <p:cNvPr id="11" name="Object 10"/>
                      <p:cNvPicPr/>
                      <p:nvPr/>
                    </p:nvPicPr>
                    <p:blipFill>
                      <a:blip r:embed="rId8"/>
                      <a:stretch>
                        <a:fillRect/>
                      </a:stretch>
                    </p:blipFill>
                    <p:spPr>
                      <a:xfrm>
                        <a:off x="5916930" y="2716153"/>
                        <a:ext cx="927000" cy="330120"/>
                      </a:xfrm>
                      <a:prstGeom prst="rect">
                        <a:avLst/>
                      </a:prstGeom>
                    </p:spPr>
                  </p:pic>
                </p:oleObj>
              </mc:Fallback>
            </mc:AlternateContent>
          </a:graphicData>
        </a:graphic>
      </p:graphicFrame>
      <p:graphicFrame>
        <p:nvGraphicFramePr>
          <p:cNvPr id="30" name="Object 7">
            <a:extLst>
              <a:ext uri="{FF2B5EF4-FFF2-40B4-BE49-F238E27FC236}">
                <a16:creationId xmlns:a16="http://schemas.microsoft.com/office/drawing/2014/main" id="{87ABED22-3272-4F08-BA40-4F9ACB1233D4}"/>
              </a:ext>
            </a:extLst>
          </p:cNvPr>
          <p:cNvGraphicFramePr>
            <a:graphicFrameLocks noGrp="1" noChangeAspect="1"/>
          </p:cNvGraphicFramePr>
          <p:nvPr>
            <p:ph type="tbl" sz="quarter" idx="24"/>
            <p:extLst>
              <p:ext uri="{D42A27DB-BD31-4B8C-83A1-F6EECF244321}">
                <p14:modId xmlns:p14="http://schemas.microsoft.com/office/powerpoint/2010/main" val="2919083791"/>
              </p:ext>
            </p:extLst>
          </p:nvPr>
        </p:nvGraphicFramePr>
        <p:xfrm>
          <a:off x="8435414" y="2705606"/>
          <a:ext cx="952200" cy="330120"/>
        </p:xfrm>
        <a:graphic>
          <a:graphicData uri="http://schemas.openxmlformats.org/presentationml/2006/ole">
            <mc:AlternateContent xmlns:mc="http://schemas.openxmlformats.org/markup-compatibility/2006">
              <mc:Choice xmlns:v="urn:schemas-microsoft-com:vml" Requires="v">
                <p:oleObj spid="_x0000_s5998" name="Equation" r:id="rId9" imgW="952200" imgH="330120" progId="Equation.DSMT4">
                  <p:embed/>
                </p:oleObj>
              </mc:Choice>
              <mc:Fallback>
                <p:oleObj name="Equation" r:id="rId9" imgW="952200" imgH="330120" progId="Equation.DSMT4">
                  <p:embed/>
                  <p:pic>
                    <p:nvPicPr>
                      <p:cNvPr id="12" name="Object 11"/>
                      <p:cNvPicPr/>
                      <p:nvPr/>
                    </p:nvPicPr>
                    <p:blipFill>
                      <a:blip r:embed="rId10"/>
                      <a:stretch>
                        <a:fillRect/>
                      </a:stretch>
                    </p:blipFill>
                    <p:spPr>
                      <a:xfrm>
                        <a:off x="8435414" y="2705606"/>
                        <a:ext cx="952200" cy="330120"/>
                      </a:xfrm>
                      <a:prstGeom prst="rect">
                        <a:avLst/>
                      </a:prstGeom>
                    </p:spPr>
                  </p:pic>
                </p:oleObj>
              </mc:Fallback>
            </mc:AlternateContent>
          </a:graphicData>
        </a:graphic>
      </p:graphicFrame>
      <p:graphicFrame>
        <p:nvGraphicFramePr>
          <p:cNvPr id="34" name="Object 8">
            <a:extLst>
              <a:ext uri="{FF2B5EF4-FFF2-40B4-BE49-F238E27FC236}">
                <a16:creationId xmlns:a16="http://schemas.microsoft.com/office/drawing/2014/main" id="{4323EC3D-C947-40E9-AD8C-CD5C5B09866A}"/>
              </a:ext>
            </a:extLst>
          </p:cNvPr>
          <p:cNvGraphicFramePr>
            <a:graphicFrameLocks noGrp="1" noChangeAspect="1"/>
          </p:cNvGraphicFramePr>
          <p:nvPr>
            <p:ph type="tbl" sz="quarter" idx="25"/>
            <p:extLst>
              <p:ext uri="{D42A27DB-BD31-4B8C-83A1-F6EECF244321}">
                <p14:modId xmlns:p14="http://schemas.microsoft.com/office/powerpoint/2010/main" val="2147332173"/>
              </p:ext>
            </p:extLst>
          </p:nvPr>
        </p:nvGraphicFramePr>
        <p:xfrm>
          <a:off x="1216800" y="5449480"/>
          <a:ext cx="1269720" cy="342720"/>
        </p:xfrm>
        <a:graphic>
          <a:graphicData uri="http://schemas.openxmlformats.org/presentationml/2006/ole">
            <mc:AlternateContent xmlns:mc="http://schemas.openxmlformats.org/markup-compatibility/2006">
              <mc:Choice xmlns:v="urn:schemas-microsoft-com:vml" Requires="v">
                <p:oleObj spid="_x0000_s5999" name="Equation" r:id="rId11" imgW="1269720" imgH="342720" progId="Equation.DSMT4">
                  <p:embed/>
                </p:oleObj>
              </mc:Choice>
              <mc:Fallback>
                <p:oleObj name="Equation" r:id="rId11" imgW="1269720" imgH="342720" progId="Equation.DSMT4">
                  <p:embed/>
                  <p:pic>
                    <p:nvPicPr>
                      <p:cNvPr id="13" name="Object 12"/>
                      <p:cNvPicPr/>
                      <p:nvPr/>
                    </p:nvPicPr>
                    <p:blipFill>
                      <a:blip r:embed="rId12"/>
                      <a:stretch>
                        <a:fillRect/>
                      </a:stretch>
                    </p:blipFill>
                    <p:spPr>
                      <a:xfrm>
                        <a:off x="1216800" y="5449480"/>
                        <a:ext cx="1269720" cy="342720"/>
                      </a:xfrm>
                      <a:prstGeom prst="rect">
                        <a:avLst/>
                      </a:prstGeom>
                    </p:spPr>
                  </p:pic>
                </p:oleObj>
              </mc:Fallback>
            </mc:AlternateContent>
          </a:graphicData>
        </a:graphic>
      </p:graphicFrame>
      <p:graphicFrame>
        <p:nvGraphicFramePr>
          <p:cNvPr id="33" name="Object 9">
            <a:extLst>
              <a:ext uri="{FF2B5EF4-FFF2-40B4-BE49-F238E27FC236}">
                <a16:creationId xmlns:a16="http://schemas.microsoft.com/office/drawing/2014/main" id="{100341E1-DCC9-47C5-B7EF-5B0E61C93DD9}"/>
              </a:ext>
            </a:extLst>
          </p:cNvPr>
          <p:cNvGraphicFramePr>
            <a:graphicFrameLocks noGrp="1" noChangeAspect="1"/>
          </p:cNvGraphicFramePr>
          <p:nvPr>
            <p:ph type="tbl" sz="quarter" idx="26"/>
            <p:extLst>
              <p:ext uri="{D42A27DB-BD31-4B8C-83A1-F6EECF244321}">
                <p14:modId xmlns:p14="http://schemas.microsoft.com/office/powerpoint/2010/main" val="66674172"/>
              </p:ext>
            </p:extLst>
          </p:nvPr>
        </p:nvGraphicFramePr>
        <p:xfrm>
          <a:off x="3276206" y="5449480"/>
          <a:ext cx="1447560" cy="342720"/>
        </p:xfrm>
        <a:graphic>
          <a:graphicData uri="http://schemas.openxmlformats.org/presentationml/2006/ole">
            <mc:AlternateContent xmlns:mc="http://schemas.openxmlformats.org/markup-compatibility/2006">
              <mc:Choice xmlns:v="urn:schemas-microsoft-com:vml" Requires="v">
                <p:oleObj spid="_x0000_s6000" name="Equation" r:id="rId13" imgW="1447560" imgH="342720" progId="Equation.DSMT4">
                  <p:embed/>
                </p:oleObj>
              </mc:Choice>
              <mc:Fallback>
                <p:oleObj name="Equation" r:id="rId13" imgW="1447560" imgH="342720" progId="Equation.DSMT4">
                  <p:embed/>
                  <p:pic>
                    <p:nvPicPr>
                      <p:cNvPr id="2" name="Object 1"/>
                      <p:cNvPicPr>
                        <a:picLocks noChangeAspect="1" noChangeArrowheads="1"/>
                      </p:cNvPicPr>
                      <p:nvPr/>
                    </p:nvPicPr>
                    <p:blipFill>
                      <a:blip r:embed="rId14"/>
                      <a:srcRect/>
                      <a:stretch>
                        <a:fillRect/>
                      </a:stretch>
                    </p:blipFill>
                    <p:spPr bwMode="auto">
                      <a:xfrm>
                        <a:off x="3276206" y="5449480"/>
                        <a:ext cx="1447560" cy="3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10">
            <a:extLst>
              <a:ext uri="{FF2B5EF4-FFF2-40B4-BE49-F238E27FC236}">
                <a16:creationId xmlns:a16="http://schemas.microsoft.com/office/drawing/2014/main" id="{EA80CAFD-5904-458D-AD3A-9EE12B8EB7F7}"/>
              </a:ext>
            </a:extLst>
          </p:cNvPr>
          <p:cNvGraphicFramePr>
            <a:graphicFrameLocks noGrp="1" noChangeAspect="1"/>
          </p:cNvGraphicFramePr>
          <p:nvPr>
            <p:ph type="tbl" sz="quarter" idx="27"/>
            <p:extLst>
              <p:ext uri="{D42A27DB-BD31-4B8C-83A1-F6EECF244321}">
                <p14:modId xmlns:p14="http://schemas.microsoft.com/office/powerpoint/2010/main" val="191016398"/>
              </p:ext>
            </p:extLst>
          </p:nvPr>
        </p:nvGraphicFramePr>
        <p:xfrm>
          <a:off x="5330250" y="5449480"/>
          <a:ext cx="1765080" cy="355320"/>
        </p:xfrm>
        <a:graphic>
          <a:graphicData uri="http://schemas.openxmlformats.org/presentationml/2006/ole">
            <mc:AlternateContent xmlns:mc="http://schemas.openxmlformats.org/markup-compatibility/2006">
              <mc:Choice xmlns:v="urn:schemas-microsoft-com:vml" Requires="v">
                <p:oleObj spid="_x0000_s6001" name="Equation" r:id="rId15" imgW="1765080" imgH="355320" progId="Equation.DSMT4">
                  <p:embed/>
                </p:oleObj>
              </mc:Choice>
              <mc:Fallback>
                <p:oleObj name="Equation" r:id="rId15" imgW="1765080" imgH="355320" progId="Equation.DSMT4">
                  <p:embed/>
                  <p:pic>
                    <p:nvPicPr>
                      <p:cNvPr id="3" name="Object 2"/>
                      <p:cNvPicPr>
                        <a:picLocks noChangeAspect="1" noChangeArrowheads="1"/>
                      </p:cNvPicPr>
                      <p:nvPr/>
                    </p:nvPicPr>
                    <p:blipFill>
                      <a:blip r:embed="rId16"/>
                      <a:srcRect/>
                      <a:stretch>
                        <a:fillRect/>
                      </a:stretch>
                    </p:blipFill>
                    <p:spPr bwMode="auto">
                      <a:xfrm>
                        <a:off x="5330250" y="5449480"/>
                        <a:ext cx="1765080" cy="3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11">
            <a:extLst>
              <a:ext uri="{FF2B5EF4-FFF2-40B4-BE49-F238E27FC236}">
                <a16:creationId xmlns:a16="http://schemas.microsoft.com/office/drawing/2014/main" id="{AF652634-D076-4571-87F2-A8145911569E}"/>
              </a:ext>
            </a:extLst>
          </p:cNvPr>
          <p:cNvGraphicFramePr>
            <a:graphicFrameLocks noGrp="1" noChangeAspect="1"/>
          </p:cNvGraphicFramePr>
          <p:nvPr>
            <p:ph type="tbl" sz="quarter" idx="22"/>
            <p:extLst>
              <p:ext uri="{D42A27DB-BD31-4B8C-83A1-F6EECF244321}">
                <p14:modId xmlns:p14="http://schemas.microsoft.com/office/powerpoint/2010/main" val="381461089"/>
              </p:ext>
            </p:extLst>
          </p:nvPr>
        </p:nvGraphicFramePr>
        <p:xfrm>
          <a:off x="8049223" y="5436880"/>
          <a:ext cx="1790640" cy="355320"/>
        </p:xfrm>
        <a:graphic>
          <a:graphicData uri="http://schemas.openxmlformats.org/presentationml/2006/ole">
            <mc:AlternateContent xmlns:mc="http://schemas.openxmlformats.org/markup-compatibility/2006">
              <mc:Choice xmlns:v="urn:schemas-microsoft-com:vml" Requires="v">
                <p:oleObj spid="_x0000_s6002" name="Equation" r:id="rId17" imgW="1790640" imgH="355320" progId="Equation.DSMT4">
                  <p:embed/>
                </p:oleObj>
              </mc:Choice>
              <mc:Fallback>
                <p:oleObj name="Equation" r:id="rId17" imgW="1790640" imgH="355320" progId="Equation.DSMT4">
                  <p:embed/>
                  <p:pic>
                    <p:nvPicPr>
                      <p:cNvPr id="5" name="Object 4"/>
                      <p:cNvPicPr>
                        <a:picLocks noChangeAspect="1" noChangeArrowheads="1"/>
                      </p:cNvPicPr>
                      <p:nvPr/>
                    </p:nvPicPr>
                    <p:blipFill>
                      <a:blip r:embed="rId18"/>
                      <a:srcRect/>
                      <a:stretch>
                        <a:fillRect/>
                      </a:stretch>
                    </p:blipFill>
                    <p:spPr bwMode="auto">
                      <a:xfrm>
                        <a:off x="8049223" y="5436880"/>
                        <a:ext cx="1790640" cy="3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25447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The Mean is Affected by All Scores</a:t>
            </a:r>
            <a:endParaRPr lang="en-IN" dirty="0"/>
          </a:p>
        </p:txBody>
      </p:sp>
      <p:sp>
        <p:nvSpPr>
          <p:cNvPr id="5" name="Text Placeholder 2"/>
          <p:cNvSpPr>
            <a:spLocks noGrp="1"/>
          </p:cNvSpPr>
          <p:nvPr>
            <p:ph type="body" sz="quarter" idx="17"/>
          </p:nvPr>
        </p:nvSpPr>
        <p:spPr>
          <a:xfrm>
            <a:off x="743576" y="1638301"/>
            <a:ext cx="10711543" cy="431800"/>
          </a:xfrm>
        </p:spPr>
        <p:txBody>
          <a:bodyPr/>
          <a:lstStyle/>
          <a:p>
            <a:pPr marL="0" indent="0">
              <a:buNone/>
            </a:pPr>
            <a:r>
              <a:rPr lang="en-IN" b="1" dirty="0"/>
              <a:t>A Demonstration Showing That the Mean Is Affected by Every Score</a:t>
            </a:r>
            <a:endParaRPr lang="en-IN" dirty="0"/>
          </a:p>
        </p:txBody>
      </p:sp>
      <p:graphicFrame>
        <p:nvGraphicFramePr>
          <p:cNvPr id="3" name="Table Placeholder 3" descr="A table shows that the mean is affected by every score. The column headers read, 1, scores; 2, measures of central tendency; 3, scores; 4, measures of central tendency; 5, scores; 6, measures of central tendency. The table infers the following data: 15, mean equals 25, 15, mean equals 718, 0, and mean equals 22; 20, left blank, 20, left blank, 20, and left blank; 25, median equals 25, 25, median equals 25, 25, and median equals 25; 30, left blank, 30, left blank, 30, and left blank; 35, left blank, 3500, left blank, 35, and left blank."/>
          <p:cNvGraphicFramePr>
            <a:graphicFrameLocks noGrp="1"/>
          </p:cNvGraphicFramePr>
          <p:nvPr>
            <p:ph type="tbl" sz="quarter" idx="10"/>
            <p:extLst>
              <p:ext uri="{D42A27DB-BD31-4B8C-83A1-F6EECF244321}">
                <p14:modId xmlns:p14="http://schemas.microsoft.com/office/powerpoint/2010/main" val="3388394780"/>
              </p:ext>
            </p:extLst>
          </p:nvPr>
        </p:nvGraphicFramePr>
        <p:xfrm>
          <a:off x="838200" y="2143128"/>
          <a:ext cx="9664698" cy="3507918"/>
        </p:xfrm>
        <a:graphic>
          <a:graphicData uri="http://schemas.openxmlformats.org/drawingml/2006/table">
            <a:tbl>
              <a:tblPr firstRow="1" bandRow="1">
                <a:tableStyleId>{5C22544A-7EE6-4342-B048-85BDC9FD1C3A}</a:tableStyleId>
              </a:tblPr>
              <a:tblGrid>
                <a:gridCol w="1610783">
                  <a:extLst>
                    <a:ext uri="{9D8B030D-6E8A-4147-A177-3AD203B41FA5}">
                      <a16:colId xmlns:a16="http://schemas.microsoft.com/office/drawing/2014/main" val="20000"/>
                    </a:ext>
                  </a:extLst>
                </a:gridCol>
                <a:gridCol w="1610783">
                  <a:extLst>
                    <a:ext uri="{9D8B030D-6E8A-4147-A177-3AD203B41FA5}">
                      <a16:colId xmlns:a16="http://schemas.microsoft.com/office/drawing/2014/main" val="20001"/>
                    </a:ext>
                  </a:extLst>
                </a:gridCol>
                <a:gridCol w="1610783">
                  <a:extLst>
                    <a:ext uri="{9D8B030D-6E8A-4147-A177-3AD203B41FA5}">
                      <a16:colId xmlns:a16="http://schemas.microsoft.com/office/drawing/2014/main" val="20002"/>
                    </a:ext>
                  </a:extLst>
                </a:gridCol>
                <a:gridCol w="1610783">
                  <a:extLst>
                    <a:ext uri="{9D8B030D-6E8A-4147-A177-3AD203B41FA5}">
                      <a16:colId xmlns:a16="http://schemas.microsoft.com/office/drawing/2014/main" val="20003"/>
                    </a:ext>
                  </a:extLst>
                </a:gridCol>
                <a:gridCol w="1610783">
                  <a:extLst>
                    <a:ext uri="{9D8B030D-6E8A-4147-A177-3AD203B41FA5}">
                      <a16:colId xmlns:a16="http://schemas.microsoft.com/office/drawing/2014/main" val="20004"/>
                    </a:ext>
                  </a:extLst>
                </a:gridCol>
                <a:gridCol w="1610783">
                  <a:extLst>
                    <a:ext uri="{9D8B030D-6E8A-4147-A177-3AD203B41FA5}">
                      <a16:colId xmlns:a16="http://schemas.microsoft.com/office/drawing/2014/main" val="20005"/>
                    </a:ext>
                  </a:extLst>
                </a:gridCol>
              </a:tblGrid>
              <a:tr h="432253">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1</a:t>
                      </a:r>
                      <a:endParaRPr lang="en-IN" b="1"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2</a:t>
                      </a:r>
                      <a:endParaRPr lang="en-IN" b="1"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3</a:t>
                      </a:r>
                      <a:endParaRPr lang="en-IN" b="1"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4</a:t>
                      </a:r>
                      <a:endParaRPr lang="en-IN" b="1"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5</a:t>
                      </a:r>
                      <a:endParaRPr lang="en-IN" b="1"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6</a:t>
                      </a:r>
                      <a:endParaRPr lang="en-IN" b="1"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432253">
                <a:tc>
                  <a:txBody>
                    <a:bodyPr/>
                    <a:lstStyle/>
                    <a:p>
                      <a:pPr algn="ctr"/>
                      <a:endParaRPr lang="en-IN" sz="18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endParaRPr lang="en-IN" sz="18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Scores</a:t>
                      </a:r>
                      <a:endParaRPr lang="en-IN" b="1" dirty="0">
                        <a:solidFill>
                          <a:srgbClr val="000000"/>
                        </a:solidFill>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Measures</a:t>
                      </a: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of Central</a:t>
                      </a: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Tendency</a:t>
                      </a:r>
                      <a:endParaRPr lang="en-IN"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endParaRPr lang="en-IN" sz="18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endParaRPr lang="en-IN" sz="18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Scores</a:t>
                      </a:r>
                      <a:endParaRPr lang="en-IN"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Measures</a:t>
                      </a: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of Central</a:t>
                      </a: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Tendency</a:t>
                      </a:r>
                      <a:endParaRPr lang="en-IN"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endParaRPr lang="en-IN" sz="18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endParaRPr lang="en-IN" sz="18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Scores</a:t>
                      </a:r>
                      <a:endParaRPr lang="en-IN"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Measures</a:t>
                      </a: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of Central</a:t>
                      </a:r>
                    </a:p>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Tendency</a:t>
                      </a:r>
                      <a:endParaRPr lang="en-IN"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1"/>
                  </a:ext>
                </a:extLst>
              </a:tr>
              <a:tr h="432253">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15</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Mean = 25</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15</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Mean = 718</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Mean = 22</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2"/>
                  </a:ext>
                </a:extLst>
              </a:tr>
              <a:tr h="432253">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432253">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Median = 25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Median = 25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Median = 25</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4"/>
                  </a:ext>
                </a:extLst>
              </a:tr>
              <a:tr h="432253">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5"/>
                  </a:ext>
                </a:extLst>
              </a:tr>
              <a:tr h="432253">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35</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endParaRPr lang="en-IN">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3500</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35</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19288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The Mean is Affected by All Scores</a:t>
            </a:r>
            <a:br>
              <a:rPr lang="en-US" sz="3600" kern="0" dirty="0"/>
            </a:b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lang="en-US" altLang="en-US" dirty="0"/>
              <a:t>Strength - The mean uses all the available information from the variable</a:t>
            </a:r>
          </a:p>
          <a:p>
            <a:pPr marL="365760" indent="-365760">
              <a:spcBef>
                <a:spcPts val="600"/>
              </a:spcBef>
              <a:spcAft>
                <a:spcPts val="1200"/>
              </a:spcAft>
            </a:pPr>
            <a:r>
              <a:rPr lang="en-US" altLang="en-US" dirty="0"/>
              <a:t>Weaknesses</a:t>
            </a:r>
          </a:p>
          <a:p>
            <a:pPr marL="822960" lvl="1">
              <a:spcBef>
                <a:spcPts val="600"/>
              </a:spcBef>
              <a:spcAft>
                <a:spcPts val="1200"/>
              </a:spcAft>
            </a:pPr>
            <a:r>
              <a:rPr lang="en-US" altLang="en-US" dirty="0"/>
              <a:t>The mean is affected by every score</a:t>
            </a:r>
          </a:p>
          <a:p>
            <a:pPr marL="822960" lvl="1">
              <a:spcBef>
                <a:spcPts val="600"/>
              </a:spcBef>
              <a:spcAft>
                <a:spcPts val="1200"/>
              </a:spcAft>
            </a:pPr>
            <a:r>
              <a:rPr lang="en-US" altLang="en-US" dirty="0"/>
              <a:t>If there are some very high or low scores (as with skewed distributions), the mean may be misleading</a:t>
            </a:r>
          </a:p>
        </p:txBody>
      </p:sp>
    </p:spTree>
    <p:extLst>
      <p:ext uri="{BB962C8B-B14F-4D97-AF65-F5344CB8AC3E}">
        <p14:creationId xmlns:p14="http://schemas.microsoft.com/office/powerpoint/2010/main" val="3944918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3600" dirty="0"/>
              <a:t>Finding the Mean: Example</a:t>
            </a:r>
            <a:endParaRPr lang="en-IN" dirty="0"/>
          </a:p>
        </p:txBody>
      </p:sp>
      <p:sp>
        <p:nvSpPr>
          <p:cNvPr id="2" name="Text Placeholder 2">
            <a:extLst>
              <a:ext uri="{FF2B5EF4-FFF2-40B4-BE49-F238E27FC236}">
                <a16:creationId xmlns:a16="http://schemas.microsoft.com/office/drawing/2014/main" id="{A7CF5FED-4CB0-42D1-8668-638AE272A325}"/>
              </a:ext>
            </a:extLst>
          </p:cNvPr>
          <p:cNvSpPr>
            <a:spLocks noGrp="1"/>
          </p:cNvSpPr>
          <p:nvPr>
            <p:ph type="body" sz="quarter" idx="17"/>
          </p:nvPr>
        </p:nvSpPr>
        <p:spPr>
          <a:xfrm>
            <a:off x="2802568" y="1790837"/>
            <a:ext cx="6586864" cy="358140"/>
          </a:xfrm>
        </p:spPr>
        <p:txBody>
          <a:bodyPr>
            <a:normAutofit lnSpcReduction="10000"/>
          </a:bodyPr>
          <a:lstStyle/>
          <a:p>
            <a:pPr marL="0" indent="0" algn="ctr">
              <a:buNone/>
            </a:pPr>
            <a:r>
              <a:rPr lang="en-US" dirty="0">
                <a:latin typeface="Arial" panose="020B0604020202020204" pitchFamily="34" charset="0"/>
                <a:cs typeface="Arial" panose="020B0604020202020204" pitchFamily="34" charset="0"/>
              </a:rPr>
              <a:t>% Of Children Not Covered by Health Insurance</a:t>
            </a:r>
          </a:p>
          <a:p>
            <a:pPr marL="0" indent="0" algn="ctr">
              <a:buNone/>
            </a:pPr>
            <a:endParaRPr lang="en-IN" dirty="0">
              <a:latin typeface="Arial" panose="020B0604020202020204" pitchFamily="34" charset="0"/>
              <a:cs typeface="Arial" panose="020B0604020202020204" pitchFamily="34" charset="0"/>
            </a:endParaRPr>
          </a:p>
        </p:txBody>
      </p:sp>
      <p:graphicFrame>
        <p:nvGraphicFramePr>
          <p:cNvPr id="9" name="Table Placeholder 3" descr="A table represents the percentage of children not covered by health insurance. The table infers the following data; Maryland, 9.8; Maine, 9.5; Iowa, 8.7; New Jersey, 9.3; Texas, 21.5; and total, 58.8."/>
          <p:cNvGraphicFramePr>
            <a:graphicFrameLocks noGrp="1"/>
          </p:cNvGraphicFramePr>
          <p:nvPr>
            <p:ph type="tbl" sz="quarter" idx="10"/>
            <p:extLst>
              <p:ext uri="{D42A27DB-BD31-4B8C-83A1-F6EECF244321}">
                <p14:modId xmlns:p14="http://schemas.microsoft.com/office/powerpoint/2010/main" val="4090079226"/>
              </p:ext>
            </p:extLst>
          </p:nvPr>
        </p:nvGraphicFramePr>
        <p:xfrm>
          <a:off x="1895475" y="1676400"/>
          <a:ext cx="8128000" cy="4041772"/>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82804" marR="82804">
                    <a:lnL w="571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IN" sz="2400" dirty="0">
                        <a:solidFill>
                          <a:srgbClr val="000000"/>
                        </a:solidFill>
                        <a:latin typeface="Arial" panose="020B0604020202020204" pitchFamily="34" charset="0"/>
                        <a:cs typeface="Arial" panose="020B0604020202020204" pitchFamily="34" charset="0"/>
                      </a:endParaRPr>
                    </a:p>
                  </a:txBody>
                  <a:tcPr marL="82804" marR="82804">
                    <a:lnL w="12700" cap="flat" cmpd="sng" algn="ctr">
                      <a:no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209025"/>
                  </a:ext>
                </a:extLst>
              </a:tr>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Maryland</a:t>
                      </a:r>
                    </a:p>
                  </a:txBody>
                  <a:tcPr marL="82804" marR="82804">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9.8</a:t>
                      </a:r>
                      <a:endParaRPr lang="en-IN" sz="2400" dirty="0">
                        <a:solidFill>
                          <a:srgbClr val="000000"/>
                        </a:solidFill>
                        <a:latin typeface="Arial" panose="020B0604020202020204" pitchFamily="34" charset="0"/>
                        <a:cs typeface="Arial" panose="020B0604020202020204" pitchFamily="34" charset="0"/>
                      </a:endParaRPr>
                    </a:p>
                  </a:txBody>
                  <a:tcPr marL="82804" marR="82804">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Maine</a:t>
                      </a:r>
                    </a:p>
                  </a:txBody>
                  <a:tcPr marL="82804" marR="82804">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9.5</a:t>
                      </a:r>
                      <a:endParaRPr lang="en-IN" sz="2400" dirty="0">
                        <a:solidFill>
                          <a:srgbClr val="000000"/>
                        </a:solidFill>
                        <a:latin typeface="Arial" panose="020B0604020202020204" pitchFamily="34" charset="0"/>
                        <a:cs typeface="Arial" panose="020B0604020202020204" pitchFamily="34" charset="0"/>
                      </a:endParaRPr>
                    </a:p>
                  </a:txBody>
                  <a:tcPr marL="82804" marR="82804">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Iowa</a:t>
                      </a:r>
                    </a:p>
                  </a:txBody>
                  <a:tcPr marL="82804" marR="82804">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8.7</a:t>
                      </a:r>
                    </a:p>
                  </a:txBody>
                  <a:tcPr marL="82804" marR="82804">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New Jersey</a:t>
                      </a:r>
                    </a:p>
                  </a:txBody>
                  <a:tcPr marL="82804" marR="82804">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9.3</a:t>
                      </a:r>
                    </a:p>
                  </a:txBody>
                  <a:tcPr marL="82804" marR="82804">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Texas</a:t>
                      </a:r>
                    </a:p>
                  </a:txBody>
                  <a:tcPr marL="82804" marR="82804">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21.5</a:t>
                      </a:r>
                    </a:p>
                  </a:txBody>
                  <a:tcPr marL="82804" marR="82804">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773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Total</a:t>
                      </a:r>
                    </a:p>
                  </a:txBody>
                  <a:tcPr marL="82804" marR="82804">
                    <a:lnL w="571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58.8</a:t>
                      </a:r>
                    </a:p>
                  </a:txBody>
                  <a:tcPr marL="82804" marR="82804">
                    <a:lnL w="1270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43500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Finding the Mean: Example</a:t>
            </a:r>
            <a:br>
              <a:rPr lang="en-US" sz="3600" kern="0" dirty="0"/>
            </a:br>
            <a:endParaRPr lang="en-IN" dirty="0"/>
          </a:p>
        </p:txBody>
      </p:sp>
      <p:sp>
        <p:nvSpPr>
          <p:cNvPr id="3" name="Text Placeholder 2"/>
          <p:cNvSpPr>
            <a:spLocks noGrp="1"/>
          </p:cNvSpPr>
          <p:nvPr>
            <p:ph type="body" sz="quarter" idx="17"/>
          </p:nvPr>
        </p:nvSpPr>
        <p:spPr/>
        <p:txBody>
          <a:bodyPr/>
          <a:lstStyle/>
          <a:p>
            <a:pPr marL="365760" indent="-365760">
              <a:spcAft>
                <a:spcPts val="1200"/>
              </a:spcAft>
            </a:pPr>
            <a:r>
              <a:rPr lang="en-US" altLang="en-US" dirty="0"/>
              <a:t>4 of 5 states have very similar scores but Texas is much higher</a:t>
            </a:r>
          </a:p>
          <a:p>
            <a:pPr marL="365760" indent="-365760">
              <a:spcAft>
                <a:spcPts val="1200"/>
              </a:spcAft>
            </a:pPr>
            <a:r>
              <a:rPr lang="en-US" altLang="en-US" dirty="0"/>
              <a:t>The mean = 58.8/5 = 11.76</a:t>
            </a:r>
          </a:p>
          <a:p>
            <a:pPr marL="365760" indent="-365760">
              <a:spcAft>
                <a:spcPts val="1200"/>
              </a:spcAft>
            </a:pPr>
            <a:r>
              <a:rPr lang="en-US" altLang="en-US" dirty="0"/>
              <a:t>4 of the 5 states have scores between 8.7 and 9.8, lower than 11.76</a:t>
            </a:r>
          </a:p>
          <a:p>
            <a:pPr marL="365760" indent="-365760">
              <a:spcAft>
                <a:spcPts val="1200"/>
              </a:spcAft>
            </a:pPr>
            <a:r>
              <a:rPr lang="en-US" altLang="en-US" dirty="0"/>
              <a:t>Is 11.76 a useful summary of central tendency for these states?</a:t>
            </a:r>
          </a:p>
        </p:txBody>
      </p:sp>
    </p:spTree>
    <p:extLst>
      <p:ext uri="{BB962C8B-B14F-4D97-AF65-F5344CB8AC3E}">
        <p14:creationId xmlns:p14="http://schemas.microsoft.com/office/powerpoint/2010/main" val="731115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Means, Medians, and Skew (1 of 3)</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kumimoji="1" lang="en-US" altLang="en-US" sz="2600" dirty="0"/>
              <a:t>When a distribution has a few very high or low scores, the mean will be pulled in the direction of the extreme scores</a:t>
            </a:r>
          </a:p>
          <a:p>
            <a:pPr marL="822960" lvl="1">
              <a:spcBef>
                <a:spcPts val="600"/>
              </a:spcBef>
              <a:spcAft>
                <a:spcPts val="1200"/>
              </a:spcAft>
            </a:pPr>
            <a:r>
              <a:rPr kumimoji="1" lang="en-US" altLang="en-US" dirty="0"/>
              <a:t>For a positive skew, the mean will be greater than the median</a:t>
            </a:r>
          </a:p>
          <a:p>
            <a:pPr marL="822960" lvl="1">
              <a:spcBef>
                <a:spcPts val="600"/>
              </a:spcBef>
              <a:spcAft>
                <a:spcPts val="1200"/>
              </a:spcAft>
            </a:pPr>
            <a:r>
              <a:rPr kumimoji="1" lang="en-US" altLang="en-US" dirty="0"/>
              <a:t>For a negative skew, the mean will be less than the median</a:t>
            </a:r>
          </a:p>
          <a:p>
            <a:pPr marL="365760" indent="-365760">
              <a:spcBef>
                <a:spcPts val="600"/>
              </a:spcBef>
              <a:spcAft>
                <a:spcPts val="1200"/>
              </a:spcAft>
            </a:pPr>
            <a:r>
              <a:rPr kumimoji="1" lang="en-US" altLang="en-US" sz="2600" dirty="0"/>
              <a:t>When an interval-ratio level variable has a pronounced skew, the median may be the more trustworthy measure of central tendency</a:t>
            </a:r>
          </a:p>
        </p:txBody>
      </p:sp>
    </p:spTree>
    <p:extLst>
      <p:ext uri="{BB962C8B-B14F-4D97-AF65-F5344CB8AC3E}">
        <p14:creationId xmlns:p14="http://schemas.microsoft.com/office/powerpoint/2010/main" val="2383530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sz="3600" kern="0" dirty="0"/>
              <a:t>Means, Medians, and Skew (2 of 3)</a:t>
            </a:r>
            <a:br>
              <a:rPr kumimoji="1" lang="en-US" sz="3600" kern="0" dirty="0"/>
            </a:br>
            <a:endParaRPr lang="en-IN" dirty="0"/>
          </a:p>
        </p:txBody>
      </p:sp>
      <p:graphicFrame>
        <p:nvGraphicFramePr>
          <p:cNvPr id="7" name="Table Placeholder 2" descr="A table of 9 rows and 3 columns. The column headers read, sex partners over last year, freq, and percentage. The table infers the following data: 0, 511, 22.8; 1, 1397, 62.5; 2, 159, 7.1; 3, 83, 3.7; 4, 39, 1.7; 5 to 10, 34, 1.5; 11 to 20, 10, 0.4; 21 to 100, 2, 0.1; 100 plus, 2, 0.1."/>
          <p:cNvGraphicFramePr>
            <a:graphicFrameLocks noGrp="1"/>
          </p:cNvGraphicFramePr>
          <p:nvPr>
            <p:ph type="tbl" sz="quarter" idx="10"/>
            <p:extLst>
              <p:ext uri="{D42A27DB-BD31-4B8C-83A1-F6EECF244321}">
                <p14:modId xmlns:p14="http://schemas.microsoft.com/office/powerpoint/2010/main" val="3396270109"/>
              </p:ext>
            </p:extLst>
          </p:nvPr>
        </p:nvGraphicFramePr>
        <p:xfrm>
          <a:off x="1895475" y="1330325"/>
          <a:ext cx="8127999" cy="4572000"/>
        </p:xfrm>
        <a:graphic>
          <a:graphicData uri="http://schemas.openxmlformats.org/drawingml/2006/table">
            <a:tbl>
              <a:tblPr firstRow="1" bandRow="1">
                <a:tableStyleId>{5C22544A-7EE6-4342-B048-85BDC9FD1C3A}</a:tableStyleId>
              </a:tblPr>
              <a:tblGrid>
                <a:gridCol w="4606925">
                  <a:extLst>
                    <a:ext uri="{9D8B030D-6E8A-4147-A177-3AD203B41FA5}">
                      <a16:colId xmlns:a16="http://schemas.microsoft.com/office/drawing/2014/main" val="20000"/>
                    </a:ext>
                  </a:extLst>
                </a:gridCol>
                <a:gridCol w="1765300">
                  <a:extLst>
                    <a:ext uri="{9D8B030D-6E8A-4147-A177-3AD203B41FA5}">
                      <a16:colId xmlns:a16="http://schemas.microsoft.com/office/drawing/2014/main" val="20001"/>
                    </a:ext>
                  </a:extLst>
                </a:gridCol>
                <a:gridCol w="1755774">
                  <a:extLst>
                    <a:ext uri="{9D8B030D-6E8A-4147-A177-3AD203B41FA5}">
                      <a16:colId xmlns:a16="http://schemas.microsoft.com/office/drawing/2014/main" val="2000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Sex Partners Over Last Year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Freq</a:t>
                      </a:r>
                      <a:endPar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511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22.8</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1397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62.5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159</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7.1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83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3.7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39</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5 -10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34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11 - 20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0.4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21 - 100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0.1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100+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0.1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98171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kumimoji="1" lang="en-US" sz="3600" kern="0" dirty="0"/>
              <a:t>Means, Medians, and Skew (3 of 3)</a:t>
            </a:r>
            <a:br>
              <a:rPr kumimoji="1" lang="en-US" sz="3600" kern="0" dirty="0"/>
            </a:br>
            <a:endParaRPr lang="en-IN" dirty="0"/>
          </a:p>
        </p:txBody>
      </p:sp>
      <p:pic>
        <p:nvPicPr>
          <p:cNvPr id="8" name="Picture 2" descr="A graph depicts a positively skewed distribution. The horizontal axis represents scores and the vertical axis represents frequency. The graph has a curve that rises from the origin, forming a peak, followed by a long tail on the right. The center of the peak is labeled, M d. A point X bar is labeled on the right of the M d.&#10;A graph depicts a negatively skewed distribution. The horizontal axis represents scores and the vertical axis represents frequency. The graph has a curve that rises from the origin forming a tail, and further forms a peak on the right side of the graph. The center of the peak is labeled, M d. A point X bar is labeled on the left of the M d.&#10;"/>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2679700" y="1204870"/>
            <a:ext cx="7632700" cy="5020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188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6910"/>
          </a:xfrm>
        </p:spPr>
        <p:txBody>
          <a:bodyPr/>
          <a:lstStyle/>
          <a:p>
            <a:r>
              <a:rPr kumimoji="1" lang="en-US" sz="3600" kern="0" dirty="0"/>
              <a:t>Choosing a Measure of Central Tendency: Two Considerations</a:t>
            </a:r>
            <a:br>
              <a:rPr kumimoji="1" lang="en-US" sz="3600" kern="0" dirty="0"/>
            </a:br>
            <a:endParaRPr lang="en-IN" dirty="0"/>
          </a:p>
        </p:txBody>
      </p:sp>
      <p:sp>
        <p:nvSpPr>
          <p:cNvPr id="5" name="Text Placeholder 2"/>
          <p:cNvSpPr>
            <a:spLocks noGrp="1"/>
          </p:cNvSpPr>
          <p:nvPr>
            <p:ph type="body" sz="quarter" idx="17"/>
          </p:nvPr>
        </p:nvSpPr>
        <p:spPr>
          <a:xfrm>
            <a:off x="743576" y="1638301"/>
            <a:ext cx="10711543" cy="457200"/>
          </a:xfrm>
        </p:spPr>
        <p:txBody>
          <a:bodyPr/>
          <a:lstStyle/>
          <a:p>
            <a:pPr marL="0" indent="0">
              <a:buNone/>
            </a:pPr>
            <a:r>
              <a:rPr lang="en-US" altLang="en-US" dirty="0"/>
              <a:t>1.  Level of measurement</a:t>
            </a:r>
          </a:p>
        </p:txBody>
      </p:sp>
      <p:sp>
        <p:nvSpPr>
          <p:cNvPr id="6" name="Text Placeholder 3"/>
          <p:cNvSpPr>
            <a:spLocks noGrp="1"/>
          </p:cNvSpPr>
          <p:nvPr>
            <p:ph type="body" sz="quarter" idx="18"/>
          </p:nvPr>
        </p:nvSpPr>
        <p:spPr>
          <a:xfrm>
            <a:off x="743576" y="2083131"/>
            <a:ext cx="10419724" cy="721029"/>
          </a:xfrm>
        </p:spPr>
        <p:txBody>
          <a:bodyPr>
            <a:normAutofit lnSpcReduction="10000"/>
          </a:bodyPr>
          <a:lstStyle/>
          <a:p>
            <a:pPr marL="0" indent="0">
              <a:buNone/>
            </a:pPr>
            <a:r>
              <a:rPr lang="en-IN" b="1" dirty="0"/>
              <a:t>The Relationship Between Level of Measure and Measures of Central Tendency</a:t>
            </a:r>
            <a:endParaRPr lang="en-IN" dirty="0"/>
          </a:p>
        </p:txBody>
      </p:sp>
      <p:graphicFrame>
        <p:nvGraphicFramePr>
          <p:cNvPr id="8" name="Table Placeholder 4" descr="A table represents the relationship between the level of measurement and measures of central tendency. The column headers read, the measure of central tendency, and level of measurement. The second column is divided into three sub-columns: nominal, ordinal, and interval-ratio. The table infers the following data: mode, yes, yes, and yes; median, no, yes, and yes; mean, no, yes (?), and yes."/>
          <p:cNvGraphicFramePr>
            <a:graphicFrameLocks noGrp="1"/>
          </p:cNvGraphicFramePr>
          <p:nvPr>
            <p:ph type="tbl" sz="quarter" idx="10"/>
            <p:extLst>
              <p:ext uri="{D42A27DB-BD31-4B8C-83A1-F6EECF244321}">
                <p14:modId xmlns:p14="http://schemas.microsoft.com/office/powerpoint/2010/main" val="3143177313"/>
              </p:ext>
            </p:extLst>
          </p:nvPr>
        </p:nvGraphicFramePr>
        <p:xfrm>
          <a:off x="1514475" y="2927350"/>
          <a:ext cx="9178924" cy="2563670"/>
        </p:xfrm>
        <a:graphic>
          <a:graphicData uri="http://schemas.openxmlformats.org/drawingml/2006/table">
            <a:tbl>
              <a:tblPr firstRow="1" bandRow="1">
                <a:tableStyleId>{5C22544A-7EE6-4342-B048-85BDC9FD1C3A}</a:tableStyleId>
              </a:tblPr>
              <a:tblGrid>
                <a:gridCol w="2346325">
                  <a:extLst>
                    <a:ext uri="{9D8B030D-6E8A-4147-A177-3AD203B41FA5}">
                      <a16:colId xmlns:a16="http://schemas.microsoft.com/office/drawing/2014/main" val="20000"/>
                    </a:ext>
                  </a:extLst>
                </a:gridCol>
                <a:gridCol w="2243137">
                  <a:extLst>
                    <a:ext uri="{9D8B030D-6E8A-4147-A177-3AD203B41FA5}">
                      <a16:colId xmlns:a16="http://schemas.microsoft.com/office/drawing/2014/main" val="20001"/>
                    </a:ext>
                  </a:extLst>
                </a:gridCol>
                <a:gridCol w="2294731">
                  <a:extLst>
                    <a:ext uri="{9D8B030D-6E8A-4147-A177-3AD203B41FA5}">
                      <a16:colId xmlns:a16="http://schemas.microsoft.com/office/drawing/2014/main" val="20002"/>
                    </a:ext>
                  </a:extLst>
                </a:gridCol>
                <a:gridCol w="2294731">
                  <a:extLst>
                    <a:ext uri="{9D8B030D-6E8A-4147-A177-3AD203B41FA5}">
                      <a16:colId xmlns:a16="http://schemas.microsoft.com/office/drawing/2014/main" val="20003"/>
                    </a:ext>
                  </a:extLst>
                </a:gridCol>
              </a:tblGrid>
              <a:tr h="457200">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T w="12700" cap="flat" cmpd="sng" algn="ctr">
                      <a:solidFill>
                        <a:srgbClr val="006298"/>
                      </a:solidFill>
                      <a:prstDash val="solid"/>
                      <a:round/>
                      <a:headEnd type="none" w="med" len="med"/>
                      <a:tailEnd type="none" w="med" len="med"/>
                    </a:lnT>
                    <a:lnB w="12700" cap="flat" cmpd="sng" algn="ctr">
                      <a:noFill/>
                      <a:prstDash val="solid"/>
                      <a:round/>
                      <a:headEnd type="none" w="med" len="med"/>
                      <a:tailEnd type="none" w="med" len="med"/>
                    </a:lnB>
                    <a:solidFill>
                      <a:srgbClr val="00B8E7"/>
                    </a:solid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6298"/>
                      </a:solid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tc>
                  <a:txBody>
                    <a:bodyPr/>
                    <a:lstStyle/>
                    <a:p>
                      <a:pPr algn="ct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T w="12700" cap="flat" cmpd="sng" algn="ctr">
                      <a:solidFill>
                        <a:srgbClr val="006298"/>
                      </a:solid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extLst>
                  <a:ext uri="{0D108BD9-81ED-4DB2-BD59-A6C34878D82A}">
                    <a16:rowId xmlns:a16="http://schemas.microsoft.com/office/drawing/2014/main" val="898304841"/>
                  </a:ext>
                </a:extLst>
              </a:tr>
              <a:tr h="64008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Measure of Central Tendency</a:t>
                      </a:r>
                      <a:endParaRPr lang="en-IN" sz="2000" dirty="0">
                        <a:solidFill>
                          <a:srgbClr val="000000"/>
                        </a:solidFill>
                        <a:latin typeface="Arial" panose="020B0604020202020204" pitchFamily="34" charset="0"/>
                        <a:cs typeface="Arial" panose="020B0604020202020204" pitchFamily="34" charset="0"/>
                      </a:endParaRPr>
                    </a:p>
                  </a:txBody>
                  <a:tcPr anchor="b">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tc>
                  <a:txBody>
                    <a:bodyPr/>
                    <a:lstStyle/>
                    <a:p>
                      <a:pPr algn="ctr"/>
                      <a:r>
                        <a:rPr lang="en-IN" sz="2000" b="0" i="1" u="none" strike="noStrike" kern="1200" baseline="0" dirty="0">
                          <a:solidFill>
                            <a:srgbClr val="000000"/>
                          </a:solidFill>
                          <a:latin typeface="Arial" panose="020B0604020202020204" pitchFamily="34" charset="0"/>
                          <a:ea typeface="+mn-ea"/>
                          <a:cs typeface="Arial" panose="020B0604020202020204" pitchFamily="34" charset="0"/>
                        </a:rPr>
                        <a:t>Nominal</a:t>
                      </a:r>
                      <a:endParaRPr lang="en-IN" sz="2000"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6298"/>
                      </a:solid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tc>
                  <a:txBody>
                    <a:bodyPr/>
                    <a:lstStyle/>
                    <a:p>
                      <a:pPr algn="ctr"/>
                      <a:r>
                        <a:rPr lang="en-IN" sz="2000" b="0" i="1" u="none" strike="noStrike" kern="1200" baseline="0" dirty="0">
                          <a:solidFill>
                            <a:srgbClr val="000000"/>
                          </a:solidFill>
                          <a:latin typeface="Arial" panose="020B0604020202020204" pitchFamily="34" charset="0"/>
                          <a:ea typeface="+mn-ea"/>
                          <a:cs typeface="Arial" panose="020B0604020202020204" pitchFamily="34" charset="0"/>
                        </a:rPr>
                        <a:t>Ordinal</a:t>
                      </a:r>
                      <a:endParaRPr lang="en-IN" sz="2000"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6298"/>
                      </a:solid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tc>
                  <a:txBody>
                    <a:bodyPr/>
                    <a:lstStyle/>
                    <a:p>
                      <a:pPr algn="ctr"/>
                      <a:r>
                        <a:rPr lang="en-IN" sz="2000" b="0" i="1" u="none" strike="noStrike" kern="1200" baseline="0" dirty="0">
                          <a:solidFill>
                            <a:srgbClr val="000000"/>
                          </a:solidFill>
                          <a:latin typeface="Arial" panose="020B0604020202020204" pitchFamily="34" charset="0"/>
                          <a:ea typeface="+mn-ea"/>
                          <a:cs typeface="Arial" panose="020B0604020202020204" pitchFamily="34" charset="0"/>
                        </a:rPr>
                        <a:t>Interval-Ratio</a:t>
                      </a:r>
                      <a:endParaRPr lang="en-IN" sz="2000"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T w="12700" cap="flat" cmpd="sng" algn="ctr">
                      <a:solidFill>
                        <a:srgbClr val="006298"/>
                      </a:solidFill>
                      <a:prstDash val="solid"/>
                      <a:round/>
                      <a:headEnd type="none" w="med" len="med"/>
                      <a:tailEnd type="none" w="med" len="med"/>
                    </a:lnT>
                    <a:lnB w="12700" cap="flat" cmpd="sng" algn="ctr">
                      <a:solidFill>
                        <a:srgbClr val="006298"/>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438816">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Mode</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rgbClr val="006298"/>
                      </a:solidFill>
                      <a:prstDash val="solid"/>
                      <a:round/>
                      <a:headEnd type="none" w="med" len="med"/>
                      <a:tailEnd type="none" w="med" len="med"/>
                    </a:lnT>
                    <a:noFill/>
                  </a:tcPr>
                </a:tc>
                <a:tc>
                  <a:txBody>
                    <a:bodyPr/>
                    <a:lstStyle/>
                    <a:p>
                      <a:pPr algn="ct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YES</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rgbClr val="006298"/>
                      </a:solidFill>
                      <a:prstDash val="solid"/>
                      <a:round/>
                      <a:headEnd type="none" w="med" len="med"/>
                      <a:tailEnd type="none" w="med" len="med"/>
                    </a:lnT>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Yes</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rgbClr val="006298"/>
                      </a:solidFill>
                      <a:prstDash val="solid"/>
                      <a:round/>
                      <a:headEnd type="none" w="med" len="med"/>
                      <a:tailEnd type="none" w="med" len="med"/>
                    </a:lnT>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Yes</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rgbClr val="006298"/>
                      </a:solidFill>
                      <a:prstDash val="solid"/>
                      <a:round/>
                      <a:headEnd type="none" w="med" len="med"/>
                      <a:tailEnd type="none" w="med" len="med"/>
                    </a:lnT>
                    <a:noFill/>
                  </a:tcPr>
                </a:tc>
                <a:extLst>
                  <a:ext uri="{0D108BD9-81ED-4DB2-BD59-A6C34878D82A}">
                    <a16:rowId xmlns:a16="http://schemas.microsoft.com/office/drawing/2014/main" val="10001"/>
                  </a:ext>
                </a:extLst>
              </a:tr>
              <a:tr h="438816">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Median</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No</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YES</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Yes</a:t>
                      </a:r>
                      <a:endParaRPr lang="en-IN" sz="20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527798">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Mean</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rgbClr val="006298"/>
                      </a:solidFill>
                      <a:prstDash val="solid"/>
                      <a:round/>
                      <a:headEnd type="none" w="med" len="med"/>
                      <a:tailEnd type="none" w="med" len="med"/>
                    </a:lnB>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No</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rgbClr val="006298"/>
                      </a:solidFill>
                      <a:prstDash val="solid"/>
                      <a:round/>
                      <a:headEnd type="none" w="med" len="med"/>
                      <a:tailEnd type="none" w="med" len="med"/>
                    </a:lnB>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Yes (?)</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rgbClr val="006298"/>
                      </a:solidFill>
                      <a:prstDash val="solid"/>
                      <a:round/>
                      <a:headEnd type="none" w="med" len="med"/>
                      <a:tailEnd type="none" w="med" len="med"/>
                    </a:lnB>
                    <a:noFill/>
                  </a:tcPr>
                </a:tc>
                <a:tc>
                  <a:txBody>
                    <a:bodyPr/>
                    <a:lstStyle/>
                    <a:p>
                      <a:pPr algn="ct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YES</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rgbClr val="006298"/>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ext Placeholder 5"/>
          <p:cNvSpPr>
            <a:spLocks noGrp="1"/>
          </p:cNvSpPr>
          <p:nvPr>
            <p:ph type="body" sz="quarter" idx="17"/>
          </p:nvPr>
        </p:nvSpPr>
        <p:spPr>
          <a:xfrm>
            <a:off x="5646725" y="2983623"/>
            <a:ext cx="3358523" cy="355599"/>
          </a:xfrm>
        </p:spPr>
        <p:txBody>
          <a:bodyPr anchor="ctr">
            <a:normAutofit/>
          </a:bodyPr>
          <a:lstStyle/>
          <a:p>
            <a:pPr marL="0" indent="0" algn="ctr">
              <a:buNone/>
            </a:pPr>
            <a:r>
              <a:rPr lang="en-IN" sz="2000" dirty="0"/>
              <a:t>Level of Measurement</a:t>
            </a:r>
            <a:endParaRPr lang="en-US" altLang="en-US" sz="2000" dirty="0"/>
          </a:p>
        </p:txBody>
      </p:sp>
    </p:spTree>
    <p:extLst>
      <p:ext uri="{BB962C8B-B14F-4D97-AF65-F5344CB8AC3E}">
        <p14:creationId xmlns:p14="http://schemas.microsoft.com/office/powerpoint/2010/main" val="2349350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2975"/>
          </a:xfrm>
        </p:spPr>
        <p:txBody>
          <a:bodyPr/>
          <a:lstStyle/>
          <a:p>
            <a:r>
              <a:rPr kumimoji="1" lang="en-US" sz="3600" kern="0" dirty="0"/>
              <a:t>Choosing a Measure of Central</a:t>
            </a:r>
            <a:br>
              <a:rPr kumimoji="1" lang="en-US" sz="3600" kern="0" dirty="0"/>
            </a:br>
            <a:r>
              <a:rPr kumimoji="1" lang="en-US" sz="3600" kern="0" dirty="0"/>
              <a:t> Tendency: Two Considerations</a:t>
            </a:r>
            <a:br>
              <a:rPr kumimoji="1" lang="en-US" sz="3600" kern="0" dirty="0"/>
            </a:br>
            <a:endParaRPr lang="en-IN" dirty="0"/>
          </a:p>
        </p:txBody>
      </p:sp>
      <p:sp>
        <p:nvSpPr>
          <p:cNvPr id="5" name="Text Placeholder 2"/>
          <p:cNvSpPr>
            <a:spLocks noGrp="1"/>
          </p:cNvSpPr>
          <p:nvPr>
            <p:ph type="body" sz="quarter" idx="17"/>
          </p:nvPr>
        </p:nvSpPr>
        <p:spPr>
          <a:xfrm>
            <a:off x="743576" y="1511301"/>
            <a:ext cx="10711543" cy="431800"/>
          </a:xfrm>
        </p:spPr>
        <p:txBody>
          <a:bodyPr/>
          <a:lstStyle/>
          <a:p>
            <a:pPr marL="514350" indent="-514350">
              <a:buNone/>
            </a:pPr>
            <a:r>
              <a:rPr lang="en-US" altLang="en-US" dirty="0"/>
              <a:t>2.  What kind of information you want</a:t>
            </a:r>
          </a:p>
        </p:txBody>
      </p:sp>
      <p:sp>
        <p:nvSpPr>
          <p:cNvPr id="6" name="Text Placeholder 3"/>
          <p:cNvSpPr>
            <a:spLocks noGrp="1"/>
          </p:cNvSpPr>
          <p:nvPr>
            <p:ph type="body" sz="quarter" idx="18"/>
          </p:nvPr>
        </p:nvSpPr>
        <p:spPr>
          <a:xfrm>
            <a:off x="743576" y="2006931"/>
            <a:ext cx="10711543" cy="393369"/>
          </a:xfrm>
        </p:spPr>
        <p:txBody>
          <a:bodyPr/>
          <a:lstStyle/>
          <a:p>
            <a:pPr marL="0" indent="0">
              <a:buNone/>
            </a:pPr>
            <a:r>
              <a:rPr lang="en-IN" b="1" dirty="0"/>
              <a:t>Choosing a Measure of Central Tendency</a:t>
            </a:r>
            <a:endParaRPr lang="en-IN" dirty="0"/>
          </a:p>
        </p:txBody>
      </p:sp>
      <p:graphicFrame>
        <p:nvGraphicFramePr>
          <p:cNvPr id="8" name="Table Placeholder 4" descr="A table represents choosing a measure of central tendency. Use the mode when: 1. The variable is measured at the nominal level. 2. You want a quick and easy measure for ordinal and interval-ratio variables. 3. You want to report the most common source. 4. You have an interval-ratio variable with two modes that are separated from one another. This is called a bimodal distribution. In this case, report both modes. Use the median when: 1. The variable is measured at the ordinal level. 2. An interval-ratio variable is highly skewed. 3. You want to report the central score. The median always lies at the exact center of the distribution. Use the mean when: 1. The variable is measured at the interval-ratio level (except when the variable is highly skewed). 2. You want to report the typical score. The mean is the “fulcrum that exactly balances all of the scores.” 3. You anticipate additional statistical analysis."/>
          <p:cNvGraphicFramePr>
            <a:graphicFrameLocks noGrp="1"/>
          </p:cNvGraphicFramePr>
          <p:nvPr>
            <p:ph type="tbl" sz="quarter" idx="10"/>
            <p:extLst>
              <p:ext uri="{D42A27DB-BD31-4B8C-83A1-F6EECF244321}">
                <p14:modId xmlns:p14="http://schemas.microsoft.com/office/powerpoint/2010/main" val="2766582404"/>
              </p:ext>
            </p:extLst>
          </p:nvPr>
        </p:nvGraphicFramePr>
        <p:xfrm>
          <a:off x="701040" y="2468880"/>
          <a:ext cx="10789920" cy="3688080"/>
        </p:xfrm>
        <a:graphic>
          <a:graphicData uri="http://schemas.openxmlformats.org/drawingml/2006/table">
            <a:tbl>
              <a:tblPr firstRow="1" bandRow="1">
                <a:tableStyleId>{5C22544A-7EE6-4342-B048-85BDC9FD1C3A}</a:tableStyleId>
              </a:tblPr>
              <a:tblGrid>
                <a:gridCol w="2121453">
                  <a:extLst>
                    <a:ext uri="{9D8B030D-6E8A-4147-A177-3AD203B41FA5}">
                      <a16:colId xmlns:a16="http://schemas.microsoft.com/office/drawing/2014/main" val="20000"/>
                    </a:ext>
                  </a:extLst>
                </a:gridCol>
                <a:gridCol w="8668467">
                  <a:extLst>
                    <a:ext uri="{9D8B030D-6E8A-4147-A177-3AD203B41FA5}">
                      <a16:colId xmlns:a16="http://schemas.microsoft.com/office/drawing/2014/main" val="20001"/>
                    </a:ext>
                  </a:extLst>
                </a:gridCol>
              </a:tblGrid>
              <a:tr h="1267313">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Use the mode when:</a:t>
                      </a:r>
                      <a:endParaRPr lang="en-IN" sz="1600" dirty="0">
                        <a:solidFill>
                          <a:srgbClr val="000000"/>
                        </a:solidFill>
                        <a:latin typeface="Arial" panose="020B0604020202020204" pitchFamily="34" charset="0"/>
                        <a:cs typeface="Arial" panose="020B0604020202020204" pitchFamily="34" charset="0"/>
                      </a:endParaRPr>
                    </a:p>
                  </a:txBody>
                  <a:tcPr>
                    <a:lnT w="12700" cap="flat" cmpd="sng" algn="ctr">
                      <a:solidFill>
                        <a:srgbClr val="006298"/>
                      </a:solidFill>
                      <a:prstDash val="solid"/>
                      <a:round/>
                      <a:headEnd type="none" w="med" len="med"/>
                      <a:tailEnd type="none" w="med" len="med"/>
                    </a:lnT>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    The variable is measured at the nominal level.</a:t>
                      </a:r>
                    </a:p>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    You want a quick and easy measure for ordinal and interval-ratio variables.</a:t>
                      </a:r>
                    </a:p>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    You want to report the most common score.</a:t>
                      </a:r>
                    </a:p>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    You have an interval-ratio variable with two modes that are separated from one </a:t>
                      </a:r>
                    </a:p>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      another. This is called a bimodal distribution. In this case, report both modes.</a:t>
                      </a:r>
                      <a:endParaRPr lang="en-IN" sz="1600" dirty="0">
                        <a:solidFill>
                          <a:srgbClr val="000000"/>
                        </a:solidFill>
                        <a:latin typeface="Arial" panose="020B0604020202020204" pitchFamily="34" charset="0"/>
                        <a:cs typeface="Arial" panose="020B0604020202020204" pitchFamily="34" charset="0"/>
                      </a:endParaRPr>
                    </a:p>
                  </a:txBody>
                  <a:tcPr>
                    <a:lnT w="12700" cap="flat" cmpd="sng" algn="ctr">
                      <a:solidFill>
                        <a:srgbClr val="006298"/>
                      </a:solidFill>
                      <a:prstDash val="solid"/>
                      <a:round/>
                      <a:headEnd type="none" w="med" len="med"/>
                      <a:tailEnd type="none" w="med" len="med"/>
                    </a:lnT>
                    <a:noFill/>
                  </a:tcPr>
                </a:tc>
                <a:extLst>
                  <a:ext uri="{0D108BD9-81ED-4DB2-BD59-A6C34878D82A}">
                    <a16:rowId xmlns:a16="http://schemas.microsoft.com/office/drawing/2014/main" val="10000"/>
                  </a:ext>
                </a:extLst>
              </a:tr>
              <a:tr h="1031534">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Use the median when:</a:t>
                      </a:r>
                      <a:endParaRPr lang="en-IN" sz="1600" dirty="0">
                        <a:solidFill>
                          <a:srgbClr val="000000"/>
                        </a:solidFill>
                        <a:latin typeface="Arial" panose="020B0604020202020204" pitchFamily="34" charset="0"/>
                        <a:cs typeface="Arial" panose="020B0604020202020204" pitchFamily="34" charset="0"/>
                      </a:endParaRPr>
                    </a:p>
                  </a:txBody>
                  <a:tcP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    The variable is measured at the ordinal level.</a:t>
                      </a:r>
                    </a:p>
                    <a:p>
                      <a:pPr marL="342900" indent="-342900">
                        <a:buAutoNum type="arabicPlain" startAt="2"/>
                      </a:pP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An interval-ratio variable is highly skewed.</a:t>
                      </a:r>
                    </a:p>
                    <a:p>
                      <a:pPr marL="342900" indent="-342900">
                        <a:buAutoNum type="arabicPlain" startAt="2"/>
                      </a:pP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You want to report the central score. The median always lies at the exact </a:t>
                      </a:r>
                      <a:r>
                        <a:rPr lang="en-IN" sz="1600" b="0" i="0" u="none" strike="noStrike" kern="1200" baseline="0" dirty="0" err="1">
                          <a:solidFill>
                            <a:srgbClr val="000000"/>
                          </a:solidFill>
                          <a:latin typeface="Arial" panose="020B0604020202020204" pitchFamily="34" charset="0"/>
                          <a:ea typeface="+mn-ea"/>
                          <a:cs typeface="Arial" panose="020B0604020202020204" pitchFamily="34" charset="0"/>
                        </a:rPr>
                        <a:t>center</a:t>
                      </a: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 of the                                                                distribution</a:t>
                      </a:r>
                      <a:endParaRPr lang="en-IN" sz="16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1"/>
                  </a:ext>
                </a:extLst>
              </a:tr>
              <a:tr h="1267313">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Use the mean when:</a:t>
                      </a:r>
                      <a:endParaRPr lang="en-IN" sz="1600" dirty="0">
                        <a:solidFill>
                          <a:srgbClr val="000000"/>
                        </a:solidFill>
                        <a:latin typeface="Arial" panose="020B0604020202020204" pitchFamily="34" charset="0"/>
                        <a:cs typeface="Arial" panose="020B0604020202020204" pitchFamily="34" charset="0"/>
                      </a:endParaRPr>
                    </a:p>
                  </a:txBody>
                  <a:tcPr>
                    <a:lnB w="12700" cap="flat" cmpd="sng" algn="ctr">
                      <a:solidFill>
                        <a:srgbClr val="006298"/>
                      </a:solidFill>
                      <a:prstDash val="solid"/>
                      <a:round/>
                      <a:headEnd type="none" w="med" len="med"/>
                      <a:tailEnd type="none" w="med" len="med"/>
                    </a:lnB>
                    <a:noFill/>
                  </a:tcPr>
                </a:tc>
                <a:tc>
                  <a:txBody>
                    <a:bodyPr/>
                    <a:lstStyle/>
                    <a:p>
                      <a:pPr marL="342900" indent="-342900">
                        <a:buAutoNum type="arabicPlain"/>
                      </a:pP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The variable is measured at the interval-ratio level (except when the variable is highly skewed).</a:t>
                      </a:r>
                    </a:p>
                    <a:p>
                      <a:pPr marL="342900" indent="-342900">
                        <a:buAutoNum type="arabicPlain"/>
                      </a:pP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You want to report the typical score. The mean is the “fulcrum that exactly balances all of the scores.”</a:t>
                      </a:r>
                    </a:p>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    You anticipate additional statistical analysis.</a:t>
                      </a:r>
                      <a:endParaRPr lang="en-IN" sz="1600" dirty="0">
                        <a:solidFill>
                          <a:srgbClr val="000000"/>
                        </a:solidFill>
                        <a:latin typeface="Arial" panose="020B0604020202020204" pitchFamily="34" charset="0"/>
                        <a:cs typeface="Arial" panose="020B0604020202020204" pitchFamily="34" charset="0"/>
                      </a:endParaRPr>
                    </a:p>
                  </a:txBody>
                  <a:tcPr>
                    <a:lnB w="12700" cap="flat" cmpd="sng" algn="ctr">
                      <a:solidFill>
                        <a:srgbClr val="006298"/>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40154802"/>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17" ma:contentTypeDescription="Create a new document." ma:contentTypeScope="" ma:versionID="1509112acb85345c498d35619a469977">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1d0bfd67836266bd688e01f3e4ede36" ns2:_="" ns3:_="">
    <xsd:import namespace="c8ecdccd-e3b0-4392-94c4-49d90f16d1d5"/>
    <xsd:import namespace="cc1e726a-7c3b-4654-9122-87de3e28a51c"/>
    <xsd:element name="properties">
      <xsd:complexType>
        <xsd:sequence>
          <xsd:element name="documentManagement">
            <xsd:complexType>
              <xsd:all>
                <xsd:element ref="ns2:MediaServiceMetadata" minOccurs="0"/>
                <xsd:element ref="ns2:MediaServiceFastMetadata" minOccurs="0"/>
                <xsd:element ref="ns2:MediaServiceAutoTags" minOccurs="0"/>
                <xsd:element ref="ns2:SP_x0020_Production" minOccurs="0"/>
                <xsd:element ref="ns2:SP_x0020_Content_x0020_Authoring_x002f_Dev" minOccurs="0"/>
                <xsd:element ref="ns2:SP_x0020_Reprints" minOccurs="0"/>
                <xsd:element ref="ns2:SP_x0020_E2E" minOccurs="0"/>
                <xsd:element ref="ns2:Topic" minOccurs="0"/>
                <xsd:element ref="ns3:SharedWithUsers" minOccurs="0"/>
                <xsd:element ref="ns3:SharedWithDetails" minOccurs="0"/>
                <xsd:element ref="ns2:MediaServiceAutoKeyPoints" minOccurs="0"/>
                <xsd:element ref="ns2:MediaServiceKeyPoints" minOccurs="0"/>
                <xsd:element ref="ns2:MediaServiceDateTaken" minOccurs="0"/>
                <xsd:element ref="ns2:Owner" minOccurs="0"/>
                <xsd:element ref="ns2:Copy" minOccurs="0"/>
                <xsd:element ref="ns2:MasterLocation_x0028_ifCopy_x003d_Yes_x002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SP_x0020_Production" ma:index="11" nillable="true" ma:displayName="SP Production" ma:default="0" ma:internalName="SP_x0020_Production">
      <xsd:simpleType>
        <xsd:restriction base="dms:Boolean"/>
      </xsd:simpleType>
    </xsd:element>
    <xsd:element name="SP_x0020_Content_x0020_Authoring_x002f_Dev" ma:index="12" nillable="true" ma:displayName="SP Content Authoring/Dev" ma:default="0" ma:internalName="SP_x0020_Content_x0020_Authoring_x002f_Dev">
      <xsd:simpleType>
        <xsd:restriction base="dms:Boolean"/>
      </xsd:simpleType>
    </xsd:element>
    <xsd:element name="SP_x0020_Reprints" ma:index="13" nillable="true" ma:displayName="SP Reprints" ma:default="0" ma:internalName="SP_x0020_Reprints">
      <xsd:simpleType>
        <xsd:restriction base="dms:Boolean"/>
      </xsd:simpleType>
    </xsd:element>
    <xsd:element name="SP_x0020_E2E" ma:index="14" nillable="true" ma:displayName="SP E2E" ma:default="0" ma:internalName="SP_x0020_E2E">
      <xsd:simpleType>
        <xsd:restriction base="dms:Boolean"/>
      </xsd:simpleType>
    </xsd:element>
    <xsd:element name="Topic" ma:index="15" nillable="true" ma:displayName="Topic" ma:format="Dropdown" ma:internalName="Topic">
      <xsd:simpleType>
        <xsd:restriction base="dms:Choice">
          <xsd:enumeration value="Accessibility"/>
          <xsd:enumeration value="Archiving"/>
          <xsd:enumeration value="CenDoc"/>
          <xsd:enumeration value="Files to Printer"/>
          <xsd:enumeration value="Invoicing"/>
          <xsd:enumeration value="Partner Programs"/>
          <xsd:enumeration value="Project Management"/>
          <xsd:enumeration value="Other"/>
          <xsd:enumeration value="Unassigned"/>
          <xsd:enumeration value="Source Document Only"/>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Owner" ma:index="21" nillable="true" ma:displayName="Owner" ma:format="Dropdown" ma:internalName="Owner">
      <xsd:simpleType>
        <xsd:restriction base="dms:Choice">
          <xsd:enumeration value="Content Creation"/>
          <xsd:enumeration value="Creative Studio"/>
          <xsd:enumeration value="Digital Production"/>
          <xsd:enumeration value="Finance"/>
          <xsd:enumeration value="Strategic Sourcing"/>
        </xsd:restriction>
      </xsd:simpleType>
    </xsd:element>
    <xsd:element name="Copy" ma:index="22"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23"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GPMOT"/>
          <xsd:enumeration value="Strategic Sourcing"/>
          <xsd:enumeration value="n/a"/>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SP_x0020_Production xmlns="c8ecdccd-e3b0-4392-94c4-49d90f16d1d5">false</SP_x0020_Production>
    <SP_x0020_Content_x0020_Authoring_x002f_Dev xmlns="c8ecdccd-e3b0-4392-94c4-49d90f16d1d5">false</SP_x0020_Content_x0020_Authoring_x002f_Dev>
    <Topic xmlns="c8ecdccd-e3b0-4392-94c4-49d90f16d1d5" xsi:nil="true"/>
    <Copy xmlns="c8ecdccd-e3b0-4392-94c4-49d90f16d1d5">false</Copy>
    <MasterLocation_x0028_ifCopy_x003d_Yes_x0029_ xmlns="c8ecdccd-e3b0-4392-94c4-49d90f16d1d5">n/a</MasterLocation_x0028_ifCopy_x003d_Yes_x0029_>
    <SP_x0020_E2E xmlns="c8ecdccd-e3b0-4392-94c4-49d90f16d1d5">false</SP_x0020_E2E>
    <SP_x0020_Reprints xmlns="c8ecdccd-e3b0-4392-94c4-49d90f16d1d5">false</SP_x0020_Reprints>
    <Owner xmlns="c8ecdccd-e3b0-4392-94c4-49d90f16d1d5" xsi:nil="true"/>
  </documentManagement>
</p:properties>
</file>

<file path=customXml/itemProps1.xml><?xml version="1.0" encoding="utf-8"?>
<ds:datastoreItem xmlns:ds="http://schemas.openxmlformats.org/officeDocument/2006/customXml" ds:itemID="{A3A390ED-B1FF-457F-A10E-E676158D2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cc1e726a-7c3b-4654-9122-87de3e28a51c"/>
    <ds:schemaRef ds:uri="http://schemas.microsoft.com/office/2006/metadata/properties"/>
    <ds:schemaRef ds:uri="http://www.w3.org/XML/1998/namespace"/>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c8ecdccd-e3b0-4392-94c4-49d90f16d1d5"/>
  </ds:schemaRefs>
</ds:datastoreItem>
</file>

<file path=docProps/app.xml><?xml version="1.0" encoding="utf-8"?>
<Properties xmlns="http://schemas.openxmlformats.org/officeDocument/2006/extended-properties" xmlns:vt="http://schemas.openxmlformats.org/officeDocument/2006/docPropsVTypes">
  <Template>Accessible_PPT_Template_Cengage</Template>
  <TotalTime>595</TotalTime>
  <Words>2027</Words>
  <Application>Microsoft Office PowerPoint</Application>
  <PresentationFormat>Widescreen</PresentationFormat>
  <Paragraphs>403</Paragraphs>
  <Slides>36</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Arial</vt:lpstr>
      <vt:lpstr>Arial</vt:lpstr>
      <vt:lpstr>Calibri</vt:lpstr>
      <vt:lpstr>Helvetica</vt:lpstr>
      <vt:lpstr>Open Sans</vt:lpstr>
      <vt:lpstr>Summer Font</vt:lpstr>
      <vt:lpstr>Times</vt:lpstr>
      <vt:lpstr>Verdana</vt:lpstr>
      <vt:lpstr>Office Theme</vt:lpstr>
      <vt:lpstr>Equation</vt:lpstr>
      <vt:lpstr>Statistics: A Tool For Social Research</vt:lpstr>
      <vt:lpstr>Measures of Central Tendency</vt:lpstr>
      <vt:lpstr>Learning Objectives</vt:lpstr>
      <vt:lpstr>Chapter Outline</vt:lpstr>
      <vt:lpstr>In This Presentation</vt:lpstr>
      <vt:lpstr>Measures of Central Tendency </vt:lpstr>
      <vt:lpstr>Central Tendency: Three Measures</vt:lpstr>
      <vt:lpstr>Central Tendency Measures: Characteristics</vt:lpstr>
      <vt:lpstr>Mode</vt:lpstr>
      <vt:lpstr>Finding the Mode</vt:lpstr>
      <vt:lpstr>Finding the Mode: Example</vt:lpstr>
      <vt:lpstr>Limitations of Mode</vt:lpstr>
      <vt:lpstr>Median (Md)</vt:lpstr>
      <vt:lpstr>Finding the Median</vt:lpstr>
      <vt:lpstr>Finding the Median: Example 1 </vt:lpstr>
      <vt:lpstr>Finding the Median: Example 2 </vt:lpstr>
      <vt:lpstr>Finding the Median: Example 3 </vt:lpstr>
      <vt:lpstr>Finding the Median: Example 3</vt:lpstr>
      <vt:lpstr>Other Measures of Position (1 of 3)</vt:lpstr>
      <vt:lpstr>Other Measures of Position (2 of 3)</vt:lpstr>
      <vt:lpstr>Other Measures of Position (3 of 3) </vt:lpstr>
      <vt:lpstr>Mean</vt:lpstr>
      <vt:lpstr>Finding the Mean </vt:lpstr>
      <vt:lpstr>Finding the Mean: Example  </vt:lpstr>
      <vt:lpstr>Three Characteristics of the Mean</vt:lpstr>
      <vt:lpstr>The Mean “Balances Out” All Scores</vt:lpstr>
      <vt:lpstr>The Mean Is the Point of Minimized Variation </vt:lpstr>
      <vt:lpstr>The Mean is Affected by All Scores</vt:lpstr>
      <vt:lpstr>The Mean is Affected by All Scores </vt:lpstr>
      <vt:lpstr>Finding the Mean: Example</vt:lpstr>
      <vt:lpstr>Finding the Mean: Example </vt:lpstr>
      <vt:lpstr>Means, Medians, and Skew (1 of 3)</vt:lpstr>
      <vt:lpstr>Means, Medians, and Skew (2 of 3) </vt:lpstr>
      <vt:lpstr>Means, Medians, and Skew (3 of 3) </vt:lpstr>
      <vt:lpstr>Choosing a Measure of Central Tendency: Two Considerations </vt:lpstr>
      <vt:lpstr>Choosing a Measure of Central  Tendency: Two Considerations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Kimberley Grove</dc:creator>
  <cp:lastModifiedBy>Pete, Elizabeth</cp:lastModifiedBy>
  <cp:revision>118</cp:revision>
  <cp:lastPrinted>2016-10-03T15:29:39Z</cp:lastPrinted>
  <dcterms:created xsi:type="dcterms:W3CDTF">2019-11-14T21:20:16Z</dcterms:created>
  <dcterms:modified xsi:type="dcterms:W3CDTF">2021-01-20T17:06:37Z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_SourceUrl">
    <vt:lpwstr/>
  </property>
  <property fmtid="{D5CDD505-2E9C-101B-9397-08002B2CF9AE}" pid="13" name="_SharedFileIndex">
    <vt:lpwstr/>
  </property>
</Properties>
</file>